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7"/>
  </p:notesMasterIdLst>
  <p:handoutMasterIdLst>
    <p:handoutMasterId r:id="rId38"/>
  </p:handoutMasterIdLst>
  <p:sldIdLst>
    <p:sldId id="257" r:id="rId2"/>
    <p:sldId id="265" r:id="rId3"/>
    <p:sldId id="332" r:id="rId4"/>
    <p:sldId id="330" r:id="rId5"/>
    <p:sldId id="267" r:id="rId6"/>
    <p:sldId id="268" r:id="rId7"/>
    <p:sldId id="277" r:id="rId8"/>
    <p:sldId id="335" r:id="rId9"/>
    <p:sldId id="269" r:id="rId10"/>
    <p:sldId id="270" r:id="rId11"/>
    <p:sldId id="271" r:id="rId12"/>
    <p:sldId id="302" r:id="rId13"/>
    <p:sldId id="337" r:id="rId14"/>
    <p:sldId id="336" r:id="rId15"/>
    <p:sldId id="338" r:id="rId16"/>
    <p:sldId id="342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5" r:id="rId29"/>
    <p:sldId id="366" r:id="rId30"/>
    <p:sldId id="368" r:id="rId31"/>
    <p:sldId id="339" r:id="rId32"/>
    <p:sldId id="340" r:id="rId33"/>
    <p:sldId id="341" r:id="rId34"/>
    <p:sldId id="369" r:id="rId35"/>
    <p:sldId id="328" r:id="rId36"/>
  </p:sldIdLst>
  <p:sldSz cx="9144000" cy="6858000" type="screen4x3"/>
  <p:notesSz cx="6934200" cy="92202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00"/>
    <a:srgbClr val="000000"/>
    <a:srgbClr val="948A54"/>
    <a:srgbClr val="FFFF66"/>
    <a:srgbClr val="FFFF99"/>
    <a:srgbClr val="CCC1DA"/>
    <a:srgbClr val="FF7C80"/>
    <a:srgbClr val="8064A2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3" autoAdjust="0"/>
  </p:normalViewPr>
  <p:slideViewPr>
    <p:cSldViewPr>
      <p:cViewPr varScale="1">
        <p:scale>
          <a:sx n="90" d="100"/>
          <a:sy n="90" d="100"/>
        </p:scale>
        <p:origin x="17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6"/>
      <c:hPercent val="61"/>
      <c:rotY val="19"/>
      <c:depthPercent val="100"/>
      <c:rAngAx val="1"/>
    </c:view3D>
    <c:floor>
      <c:thickness val="0"/>
      <c:spPr>
        <a:noFill/>
        <a:ln w="3175">
          <a:solidFill>
            <a:srgbClr val="80808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6681172551972"/>
          <c:y val="0.0469854029267223"/>
          <c:w val="0.861563517915309"/>
          <c:h val="0.75447664551611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Crecimiento_estu!$B$102:$B$113</c:f>
              <c:strCache>
                <c:ptCount val="12"/>
                <c:pt idx="0">
                  <c:v>2012 - 2</c:v>
                </c:pt>
                <c:pt idx="1">
                  <c:v>2013 - 1</c:v>
                </c:pt>
                <c:pt idx="2">
                  <c:v>2013 - 2</c:v>
                </c:pt>
                <c:pt idx="3">
                  <c:v>2014 - 1</c:v>
                </c:pt>
                <c:pt idx="4">
                  <c:v>2014 - 2</c:v>
                </c:pt>
                <c:pt idx="5">
                  <c:v>2015 - 1</c:v>
                </c:pt>
                <c:pt idx="6">
                  <c:v>2015 - 2</c:v>
                </c:pt>
                <c:pt idx="7">
                  <c:v>2016 - 1</c:v>
                </c:pt>
                <c:pt idx="8">
                  <c:v>2016 - 2</c:v>
                </c:pt>
                <c:pt idx="9">
                  <c:v>2017 - 1</c:v>
                </c:pt>
                <c:pt idx="10">
                  <c:v>2017 - 2</c:v>
                </c:pt>
                <c:pt idx="11">
                  <c:v>2018 - 1</c:v>
                </c:pt>
              </c:strCache>
            </c:strRef>
          </c:cat>
          <c:val>
            <c:numRef>
              <c:f>Crecimiento_estu!$C$102:$C$113</c:f>
              <c:numCache>
                <c:formatCode>#,##0</c:formatCode>
                <c:ptCount val="12"/>
                <c:pt idx="0">
                  <c:v>33153.0</c:v>
                </c:pt>
                <c:pt idx="1">
                  <c:v>41331.0</c:v>
                </c:pt>
                <c:pt idx="2">
                  <c:v>45770.0</c:v>
                </c:pt>
                <c:pt idx="3">
                  <c:v>56551.0</c:v>
                </c:pt>
                <c:pt idx="4">
                  <c:v>58121.0</c:v>
                </c:pt>
                <c:pt idx="5">
                  <c:v>61635.0</c:v>
                </c:pt>
                <c:pt idx="6">
                  <c:v>69976.0</c:v>
                </c:pt>
                <c:pt idx="7">
                  <c:v>76175.0</c:v>
                </c:pt>
                <c:pt idx="8">
                  <c:v>78901.0</c:v>
                </c:pt>
                <c:pt idx="9">
                  <c:v>83784.0</c:v>
                </c:pt>
                <c:pt idx="10">
                  <c:v>87592.0</c:v>
                </c:pt>
                <c:pt idx="11">
                  <c:v>88696.0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52-4667-A4EB-2235AD4DF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0211344"/>
        <c:axId val="510059632"/>
        <c:axId val="0"/>
      </c:bar3DChart>
      <c:catAx>
        <c:axId val="510211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ES_tradnl"/>
          </a:p>
        </c:txPr>
        <c:crossAx val="510059632"/>
        <c:crossesAt val="0.0"/>
        <c:auto val="1"/>
        <c:lblAlgn val="ctr"/>
        <c:lblOffset val="100"/>
        <c:tickLblSkip val="1"/>
        <c:tickMarkSkip val="1"/>
        <c:noMultiLvlLbl val="0"/>
      </c:catAx>
      <c:valAx>
        <c:axId val="510059632"/>
        <c:scaling>
          <c:orientation val="minMax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numFmt formatCode="#,##0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ES_tradnl"/>
          </a:p>
        </c:txPr>
        <c:crossAx val="510211344"/>
        <c:crossesAt val="1.0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666699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ES_trad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s-CO" dirty="0"/>
              <a:t>Diplomado Docencia Virtual 4.090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Hoja1!$I$6</c:f>
              <c:strCache>
                <c:ptCount val="1"/>
                <c:pt idx="0">
                  <c:v>Profesores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Hoja1!$H$7:$H$14</c:f>
              <c:numCache>
                <c:formatCode>General</c:formatCode>
                <c:ptCount val="8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  <c:pt idx="6">
                  <c:v>2017.0</c:v>
                </c:pt>
                <c:pt idx="7">
                  <c:v>2018.0</c:v>
                </c:pt>
              </c:numCache>
            </c:numRef>
          </c:cat>
          <c:val>
            <c:numRef>
              <c:f>Hoja1!$I$7:$I$14</c:f>
              <c:numCache>
                <c:formatCode>General</c:formatCode>
                <c:ptCount val="8"/>
                <c:pt idx="0">
                  <c:v>231.0</c:v>
                </c:pt>
                <c:pt idx="1">
                  <c:v>617.0</c:v>
                </c:pt>
                <c:pt idx="2">
                  <c:v>919.0</c:v>
                </c:pt>
                <c:pt idx="3">
                  <c:v>610.0</c:v>
                </c:pt>
                <c:pt idx="4">
                  <c:v>344.0</c:v>
                </c:pt>
                <c:pt idx="5">
                  <c:v>400.0</c:v>
                </c:pt>
                <c:pt idx="6">
                  <c:v>550.0</c:v>
                </c:pt>
                <c:pt idx="7">
                  <c:v>419.0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81-450D-945C-D1F31AFFD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339051376"/>
        <c:axId val="1339053152"/>
      </c:barChart>
      <c:catAx>
        <c:axId val="133905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39053152"/>
        <c:crosses val="autoZero"/>
        <c:auto val="1"/>
        <c:lblAlgn val="ctr"/>
        <c:lblOffset val="100"/>
        <c:noMultiLvlLbl val="0"/>
      </c:catAx>
      <c:valAx>
        <c:axId val="13390531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3390513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8FEB4-C9A1-4678-A629-F3C217C01CBB}" type="datetimeFigureOut">
              <a:rPr lang="es-CO" smtClean="0"/>
              <a:pPr/>
              <a:t>19/09/18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9DD54-C88B-4174-85D3-B7AB232F0BDA}" type="slidenum">
              <a:rPr lang="es-CO" smtClean="0"/>
              <a:pPr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8226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010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4F7DE73E-D958-42BF-A9D4-04B652765FD1}" type="datetimeFigureOut">
              <a:rPr lang="es-CO" smtClean="0"/>
              <a:pPr/>
              <a:t>19/09/18</a:t>
            </a:fld>
            <a:endParaRPr lang="es-CO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3" rIns="92307" bIns="46153" rtlCol="0" anchor="ctr"/>
          <a:lstStyle/>
          <a:p>
            <a:endParaRPr lang="es-CO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3420" y="4379596"/>
            <a:ext cx="5547360" cy="4149090"/>
          </a:xfrm>
          <a:prstGeom prst="rect">
            <a:avLst/>
          </a:prstGeom>
        </p:spPr>
        <p:txBody>
          <a:bodyPr vert="horz" lIns="92307" tIns="46153" rIns="92307" bIns="46153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FAE4220A-8EC6-40CE-83E9-8D50314909F4}" type="slidenum">
              <a:rPr lang="es-CO" smtClean="0"/>
              <a:pPr/>
              <a:t>‹Nr.›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7055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1141"/>
            <a:fld id="{73A454A5-9048-4DBC-8A5B-FD4D0F90F7A4}" type="slidenum">
              <a:rPr lang="es-ES" smtClean="0"/>
              <a:pPr defTabSz="971141"/>
              <a:t>1</a:t>
            </a:fld>
            <a:endParaRPr lang="es-ES" dirty="0" smtClean="0"/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28" tIns="48665" rIns="97328" bIns="48665" anchor="b"/>
          <a:lstStyle/>
          <a:p>
            <a:pPr algn="r" defTabSz="971141"/>
            <a:fld id="{E0733725-1A72-408A-8D77-D6477210AE77}" type="slidenum">
              <a:rPr lang="es-ES" b="0" i="0" u="none">
                <a:latin typeface="Times New Roman" pitchFamily="18" charset="0"/>
              </a:rPr>
              <a:pPr algn="r" defTabSz="971141"/>
              <a:t>1</a:t>
            </a:fld>
            <a:endParaRPr lang="es-ES" b="0" i="0" u="none" dirty="0">
              <a:latin typeface="Times New Roman" pitchFamily="18" charset="0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28" tIns="48665" rIns="97328" bIns="48665" anchor="b"/>
          <a:lstStyle/>
          <a:p>
            <a:pPr algn="r" defTabSz="969539"/>
            <a:fld id="{55E28C83-BFC8-42D1-AA57-E549A06F702B}" type="slidenum">
              <a:rPr lang="es-ES" b="0" i="0" u="none">
                <a:latin typeface="Times New Roman" pitchFamily="18" charset="0"/>
              </a:rPr>
              <a:pPr algn="r" defTabSz="969539"/>
              <a:t>1</a:t>
            </a:fld>
            <a:endParaRPr lang="es-ES" b="0" i="0" u="none" dirty="0">
              <a:latin typeface="Times New Roman" pitchFamily="18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CO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713" tIns="48357" rIns="96713" bIns="48357" anchor="b"/>
          <a:lstStyle/>
          <a:p>
            <a:pPr algn="r" defTabSz="966334"/>
            <a:fld id="{5FCB4919-22F2-461E-BAAE-D759E062008C}" type="slidenum">
              <a:rPr lang="es-ES" b="0" i="0" u="none">
                <a:latin typeface="Times New Roman" pitchFamily="18" charset="0"/>
              </a:rPr>
              <a:pPr algn="r" defTabSz="966334"/>
              <a:t>12</a:t>
            </a:fld>
            <a:endParaRPr lang="es-ES" b="0" i="0" u="none" dirty="0"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92150"/>
            <a:ext cx="4608512" cy="345757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050" y="4379337"/>
            <a:ext cx="5088103" cy="4149311"/>
          </a:xfrm>
          <a:noFill/>
          <a:ln/>
        </p:spPr>
        <p:txBody>
          <a:bodyPr lIns="94297" tIns="47149" rIns="94297" bIns="47149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8 indicadores de SGC son de PD</a:t>
            </a:r>
          </a:p>
          <a:p>
            <a:r>
              <a:rPr lang="es-CO" dirty="0" smtClean="0"/>
              <a:t>37% corresponden a indicadores</a:t>
            </a:r>
            <a:r>
              <a:rPr lang="es-CO" baseline="0" dirty="0" smtClean="0"/>
              <a:t> (13% son del PD)</a:t>
            </a:r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3BFBA-1CA2-47F2-B169-AD2FDC3C07F1}" type="slidenum">
              <a:rPr lang="es-CO" smtClean="0"/>
              <a:pPr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3630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52700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3009900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67100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924300" indent="-231775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A478D12-B921-6344-A969-B8B952D062D0}" type="slidenum">
              <a:rPr lang="es-ES" altLang="es-CO">
                <a:latin typeface="Arial" charset="0"/>
              </a:rPr>
              <a:pPr>
                <a:spcBef>
                  <a:spcPct val="0"/>
                </a:spcBef>
              </a:pPr>
              <a:t>28</a:t>
            </a:fld>
            <a:endParaRPr lang="es-ES" altLang="es-CO">
              <a:latin typeface="Arial" charset="0"/>
            </a:endParaRPr>
          </a:p>
        </p:txBody>
      </p:sp>
      <p:sp>
        <p:nvSpPr>
          <p:cNvPr id="36867" name="Rectangle 1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s-CO" altLang="es-CO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951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713" tIns="48357" rIns="96713" bIns="48357" anchor="b"/>
          <a:lstStyle/>
          <a:p>
            <a:pPr algn="r" defTabSz="966334"/>
            <a:fld id="{D394EA0D-3CA7-4D08-984B-6A2690917CC6}" type="slidenum">
              <a:rPr lang="es-CO" b="0" i="0" u="none">
                <a:latin typeface="Times New Roman" pitchFamily="18" charset="0"/>
              </a:rPr>
              <a:pPr algn="r" defTabSz="966334"/>
              <a:t>35</a:t>
            </a:fld>
            <a:endParaRPr lang="es-CO" b="0" i="0" u="none" dirty="0">
              <a:latin typeface="Times New Roman" pitchFamily="18" charset="0"/>
            </a:endParaRPr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1" y="1"/>
            <a:ext cx="1620" cy="1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575" tIns="46288" rIns="92575" bIns="46288" anchor="ctr"/>
          <a:lstStyle/>
          <a:p>
            <a:pPr algn="l"/>
            <a:endParaRPr lang="es-CO" i="0" dirty="0">
              <a:latin typeface="Tahoma" pitchFamily="34" charset="0"/>
            </a:endParaRPr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body"/>
          </p:nvPr>
        </p:nvSpPr>
        <p:spPr>
          <a:xfrm>
            <a:off x="693098" y="4376388"/>
            <a:ext cx="5549628" cy="4164057"/>
          </a:xfrm>
          <a:noFill/>
          <a:ln w="9360">
            <a:solidFill>
              <a:srgbClr val="000000"/>
            </a:solidFill>
            <a:round/>
          </a:ln>
        </p:spPr>
        <p:txBody>
          <a:bodyPr wrap="none" lIns="96713" tIns="48357" rIns="96713" bIns="48357" anchor="ctr"/>
          <a:lstStyle/>
          <a:p>
            <a:endParaRPr lang="es-CO" dirty="0" smtClean="0"/>
          </a:p>
        </p:txBody>
      </p:sp>
      <p:sp>
        <p:nvSpPr>
          <p:cNvPr id="130053" name="Text Box 3"/>
          <p:cNvSpPr txBox="1">
            <a:spLocks noChangeArrowheads="1"/>
          </p:cNvSpPr>
          <p:nvPr/>
        </p:nvSpPr>
        <p:spPr bwMode="auto">
          <a:xfrm>
            <a:off x="1" y="1"/>
            <a:ext cx="1620" cy="1475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 lIns="89294" tIns="73987" rIns="89294" bIns="44830" anchor="b"/>
          <a:lstStyle/>
          <a:p>
            <a:pPr>
              <a:lnSpc>
                <a:spcPct val="87000"/>
              </a:lnSpc>
              <a:tabLst>
                <a:tab pos="0" algn="l"/>
                <a:tab pos="923065" algn="l"/>
                <a:tab pos="1849334" algn="l"/>
                <a:tab pos="2775604" algn="l"/>
                <a:tab pos="3700271" algn="l"/>
                <a:tab pos="4624937" algn="l"/>
                <a:tab pos="5554412" algn="l"/>
                <a:tab pos="6479079" algn="l"/>
                <a:tab pos="7403746" algn="l"/>
                <a:tab pos="8330015" algn="l"/>
                <a:tab pos="9256285" algn="l"/>
                <a:tab pos="10182554" algn="l"/>
              </a:tabLst>
            </a:pPr>
            <a:fld id="{BC5C775C-7FA9-4DF7-A4B2-36A37280DA29}" type="slidenum">
              <a:rPr lang="es-CO">
                <a:solidFill>
                  <a:srgbClr val="FFFF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>
                <a:lnSpc>
                  <a:spcPct val="87000"/>
                </a:lnSpc>
                <a:tabLst>
                  <a:tab pos="0" algn="l"/>
                  <a:tab pos="923065" algn="l"/>
                  <a:tab pos="1849334" algn="l"/>
                  <a:tab pos="2775604" algn="l"/>
                  <a:tab pos="3700271" algn="l"/>
                  <a:tab pos="4624937" algn="l"/>
                  <a:tab pos="5554412" algn="l"/>
                  <a:tab pos="6479079" algn="l"/>
                  <a:tab pos="7403746" algn="l"/>
                  <a:tab pos="8330015" algn="l"/>
                  <a:tab pos="9256285" algn="l"/>
                  <a:tab pos="10182554" algn="l"/>
                </a:tabLst>
              </a:pPr>
              <a:t>35</a:t>
            </a:fld>
            <a:fld id="{F7B2A6E6-4191-442E-A743-6DD1900AA28F}" type="slidenum">
              <a:rPr lang="es-CO">
                <a:solidFill>
                  <a:srgbClr val="FFFF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pPr>
                <a:lnSpc>
                  <a:spcPct val="87000"/>
                </a:lnSpc>
                <a:tabLst>
                  <a:tab pos="0" algn="l"/>
                  <a:tab pos="923065" algn="l"/>
                  <a:tab pos="1849334" algn="l"/>
                  <a:tab pos="2775604" algn="l"/>
                  <a:tab pos="3700271" algn="l"/>
                  <a:tab pos="4624937" algn="l"/>
                  <a:tab pos="5554412" algn="l"/>
                  <a:tab pos="6479079" algn="l"/>
                  <a:tab pos="7403746" algn="l"/>
                  <a:tab pos="8330015" algn="l"/>
                  <a:tab pos="9256285" algn="l"/>
                  <a:tab pos="10182554" algn="l"/>
                </a:tabLst>
              </a:pPr>
              <a:t>35</a:t>
            </a:fld>
            <a:endParaRPr lang="es-CO" dirty="0">
              <a:solidFill>
                <a:srgbClr val="FFFFFF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0054" name="Text Box 4"/>
          <p:cNvSpPr txBox="1">
            <a:spLocks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117" tIns="47381" rIns="91117" bIns="47381" anchor="b"/>
          <a:lstStyle/>
          <a:p>
            <a:pPr algn="r">
              <a:tabLst>
                <a:tab pos="0" algn="l"/>
                <a:tab pos="923065" algn="l"/>
                <a:tab pos="1849334" algn="l"/>
                <a:tab pos="2775604" algn="l"/>
                <a:tab pos="3700271" algn="l"/>
                <a:tab pos="4624937" algn="l"/>
                <a:tab pos="5554412" algn="l"/>
                <a:tab pos="6479079" algn="l"/>
                <a:tab pos="7403746" algn="l"/>
                <a:tab pos="8330015" algn="l"/>
                <a:tab pos="9256285" algn="l"/>
                <a:tab pos="10182554" algn="l"/>
              </a:tabLst>
            </a:pPr>
            <a:fld id="{8D75BD59-7762-4048-966F-FFC7446F86D9}" type="slidenum">
              <a:rPr lang="es-CO" sz="13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23065" algn="l"/>
                  <a:tab pos="1849334" algn="l"/>
                  <a:tab pos="2775604" algn="l"/>
                  <a:tab pos="3700271" algn="l"/>
                  <a:tab pos="4624937" algn="l"/>
                  <a:tab pos="5554412" algn="l"/>
                  <a:tab pos="6479079" algn="l"/>
                  <a:tab pos="7403746" algn="l"/>
                  <a:tab pos="8330015" algn="l"/>
                  <a:tab pos="9256285" algn="l"/>
                  <a:tab pos="10182554" algn="l"/>
                </a:tabLst>
              </a:pPr>
              <a:t>35</a:t>
            </a:fld>
            <a:endParaRPr lang="es-CO" sz="13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1141"/>
            <a:fld id="{05A5E682-43C9-4959-9840-A1B8FAE9E866}" type="slidenum">
              <a:rPr lang="es-ES" smtClean="0"/>
              <a:pPr defTabSz="971141"/>
              <a:t>2</a:t>
            </a:fld>
            <a:endParaRPr lang="es-ES" dirty="0" smtClean="0"/>
          </a:p>
        </p:txBody>
      </p:sp>
      <p:sp>
        <p:nvSpPr>
          <p:cNvPr id="83971" name="Rectangle 7"/>
          <p:cNvSpPr txBox="1">
            <a:spLocks noGrp="1"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28" tIns="48665" rIns="97328" bIns="48665" anchor="b"/>
          <a:lstStyle/>
          <a:p>
            <a:pPr algn="r" defTabSz="971141"/>
            <a:fld id="{98643BBE-260F-412E-8460-33C567D68C98}" type="slidenum">
              <a:rPr lang="es-ES" b="0" i="0" u="none">
                <a:latin typeface="Times New Roman" pitchFamily="18" charset="0"/>
              </a:rPr>
              <a:pPr algn="r" defTabSz="971141"/>
              <a:t>2</a:t>
            </a:fld>
            <a:endParaRPr lang="es-ES" b="0" i="0" u="none" dirty="0">
              <a:latin typeface="Times New Roman" pitchFamily="18" charset="0"/>
            </a:endParaRPr>
          </a:p>
        </p:txBody>
      </p:sp>
      <p:sp>
        <p:nvSpPr>
          <p:cNvPr id="83972" name="Rectangle 7"/>
          <p:cNvSpPr txBox="1">
            <a:spLocks noGrp="1"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28" tIns="48665" rIns="97328" bIns="48665" anchor="b"/>
          <a:lstStyle/>
          <a:p>
            <a:pPr algn="r" defTabSz="969539"/>
            <a:fld id="{BCD36D4E-0144-4BCE-821C-DADA915F7676}" type="slidenum">
              <a:rPr lang="es-ES" b="0" i="0" u="none">
                <a:latin typeface="Times New Roman" pitchFamily="18" charset="0"/>
              </a:rPr>
              <a:pPr algn="r" defTabSz="969539"/>
              <a:t>2</a:t>
            </a:fld>
            <a:endParaRPr lang="es-ES" b="0" i="0" u="none" dirty="0">
              <a:latin typeface="Times New Roman" pitchFamily="18" charset="0"/>
            </a:endParaRPr>
          </a:p>
        </p:txBody>
      </p:sp>
      <p:sp>
        <p:nvSpPr>
          <p:cNvPr id="8397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CO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1141"/>
            <a:fld id="{7B573D5B-3B5E-4A16-A486-4821263B2C95}" type="slidenum">
              <a:rPr lang="es-ES" smtClean="0"/>
              <a:pPr defTabSz="971141"/>
              <a:t>3</a:t>
            </a:fld>
            <a:endParaRPr lang="es-E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0100" cy="34575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050" y="4379337"/>
            <a:ext cx="5088103" cy="414931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1141"/>
            <a:fld id="{7B573D5B-3B5E-4A16-A486-4821263B2C95}" type="slidenum">
              <a:rPr lang="es-ES" smtClean="0"/>
              <a:pPr defTabSz="971141"/>
              <a:t>4</a:t>
            </a:fld>
            <a:endParaRPr lang="es-E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0100" cy="34575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050" y="4379337"/>
            <a:ext cx="5088103" cy="414931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28" tIns="48665" rIns="97328" bIns="48665" anchor="b"/>
          <a:lstStyle/>
          <a:p>
            <a:pPr algn="r" defTabSz="971141"/>
            <a:fld id="{4044610E-F6D1-4B3B-B01B-DADF51E10AB7}" type="slidenum">
              <a:rPr lang="es-CO" b="0" i="0" u="none">
                <a:latin typeface="Times New Roman" pitchFamily="18" charset="0"/>
              </a:rPr>
              <a:pPr algn="r" defTabSz="971141"/>
              <a:t>5</a:t>
            </a:fld>
            <a:endParaRPr lang="es-CO" b="0" i="0" u="none" dirty="0">
              <a:latin typeface="Times New Roman" pitchFamily="18" charset="0"/>
            </a:endParaRPr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3930245" y="8760150"/>
            <a:ext cx="3005575" cy="46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366" tIns="47683" rIns="95366" bIns="47683" anchor="b"/>
          <a:lstStyle/>
          <a:p>
            <a:pPr algn="r">
              <a:tabLst>
                <a:tab pos="0" algn="l"/>
                <a:tab pos="931077" algn="l"/>
                <a:tab pos="1862154" algn="l"/>
                <a:tab pos="2793231" algn="l"/>
                <a:tab pos="3724309" algn="l"/>
                <a:tab pos="4656987" algn="l"/>
                <a:tab pos="5588066" algn="l"/>
                <a:tab pos="6519142" algn="l"/>
                <a:tab pos="7451822" algn="l"/>
                <a:tab pos="8384501" algn="l"/>
                <a:tab pos="9315579" algn="l"/>
                <a:tab pos="10246656" algn="l"/>
              </a:tabLst>
            </a:pPr>
            <a:fld id="{BF51673F-7B6E-4491-BBA7-F4257A03351F}" type="slidenum">
              <a:rPr lang="es-ES_tradnl" i="0">
                <a:solidFill>
                  <a:srgbClr val="000000"/>
                </a:solidFill>
                <a:latin typeface="Times New Roman" pitchFamily="18" charset="0"/>
              </a:rPr>
              <a:pPr algn="r">
                <a:tabLst>
                  <a:tab pos="0" algn="l"/>
                  <a:tab pos="931077" algn="l"/>
                  <a:tab pos="1862154" algn="l"/>
                  <a:tab pos="2793231" algn="l"/>
                  <a:tab pos="3724309" algn="l"/>
                  <a:tab pos="4656987" algn="l"/>
                  <a:tab pos="5588066" algn="l"/>
                  <a:tab pos="6519142" algn="l"/>
                  <a:tab pos="7451822" algn="l"/>
                  <a:tab pos="8384501" algn="l"/>
                  <a:tab pos="9315579" algn="l"/>
                  <a:tab pos="10246656" algn="l"/>
                </a:tabLst>
              </a:pPr>
              <a:t>5</a:t>
            </a:fld>
            <a:endParaRPr lang="es-ES_tradnl" i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6020" name="Text Box 2"/>
          <p:cNvSpPr txBox="1">
            <a:spLocks noChangeArrowheads="1"/>
          </p:cNvSpPr>
          <p:nvPr/>
        </p:nvSpPr>
        <p:spPr bwMode="auto">
          <a:xfrm>
            <a:off x="1170816" y="691553"/>
            <a:ext cx="4594190" cy="34577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165" tIns="46583" rIns="93165" bIns="46583" anchor="ctr"/>
          <a:lstStyle/>
          <a:p>
            <a:pPr algn="l"/>
            <a:endParaRPr lang="es-CO" i="0" dirty="0">
              <a:latin typeface="Tahoma" pitchFamily="34" charset="0"/>
            </a:endParaRPr>
          </a:p>
        </p:txBody>
      </p:sp>
      <p:sp>
        <p:nvSpPr>
          <p:cNvPr id="86021" name="Rectangle 3"/>
          <p:cNvSpPr>
            <a:spLocks noGrp="1" noChangeArrowheads="1"/>
          </p:cNvSpPr>
          <p:nvPr>
            <p:ph type="body"/>
          </p:nvPr>
        </p:nvSpPr>
        <p:spPr>
          <a:xfrm>
            <a:off x="693098" y="4379337"/>
            <a:ext cx="5549628" cy="4150786"/>
          </a:xfrm>
          <a:noFill/>
          <a:ln/>
        </p:spPr>
        <p:txBody>
          <a:bodyPr wrap="none" anchor="ctr"/>
          <a:lstStyle/>
          <a:p>
            <a:endParaRPr lang="es-CO" dirty="0" smtClean="0"/>
          </a:p>
        </p:txBody>
      </p:sp>
      <p:sp>
        <p:nvSpPr>
          <p:cNvPr id="86022" name="Text Box 4"/>
          <p:cNvSpPr txBox="1">
            <a:spLocks noChangeArrowheads="1"/>
          </p:cNvSpPr>
          <p:nvPr/>
        </p:nvSpPr>
        <p:spPr bwMode="auto">
          <a:xfrm>
            <a:off x="3930245" y="8760150"/>
            <a:ext cx="3005575" cy="46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366" tIns="47683" rIns="95366" bIns="47683" anchor="b"/>
          <a:lstStyle/>
          <a:p>
            <a:pPr algn="r">
              <a:tabLst>
                <a:tab pos="0" algn="l"/>
                <a:tab pos="931077" algn="l"/>
                <a:tab pos="1862154" algn="l"/>
                <a:tab pos="2793231" algn="l"/>
                <a:tab pos="3724309" algn="l"/>
                <a:tab pos="4656987" algn="l"/>
                <a:tab pos="5588066" algn="l"/>
                <a:tab pos="6519142" algn="l"/>
                <a:tab pos="7451822" algn="l"/>
                <a:tab pos="8384501" algn="l"/>
                <a:tab pos="9315579" algn="l"/>
                <a:tab pos="10246656" algn="l"/>
              </a:tabLst>
            </a:pPr>
            <a:fld id="{4BF25AB8-1F43-4653-88D6-917E37F698A2}" type="slidenum">
              <a:rPr lang="es-ES_tradnl" i="0">
                <a:solidFill>
                  <a:srgbClr val="000000"/>
                </a:solidFill>
                <a:latin typeface="Times New Roman" pitchFamily="18" charset="0"/>
              </a:rPr>
              <a:pPr algn="r">
                <a:tabLst>
                  <a:tab pos="0" algn="l"/>
                  <a:tab pos="931077" algn="l"/>
                  <a:tab pos="1862154" algn="l"/>
                  <a:tab pos="2793231" algn="l"/>
                  <a:tab pos="3724309" algn="l"/>
                  <a:tab pos="4656987" algn="l"/>
                  <a:tab pos="5588066" algn="l"/>
                  <a:tab pos="6519142" algn="l"/>
                  <a:tab pos="7451822" algn="l"/>
                  <a:tab pos="8384501" algn="l"/>
                  <a:tab pos="9315579" algn="l"/>
                  <a:tab pos="10246656" algn="l"/>
                </a:tabLst>
              </a:pPr>
              <a:t>5</a:t>
            </a:fld>
            <a:endParaRPr lang="es-ES_tradnl" i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6023" name="Text Box 5"/>
          <p:cNvSpPr txBox="1">
            <a:spLocks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697" tIns="47683" rIns="91697" bIns="47683" anchor="b"/>
          <a:lstStyle/>
          <a:p>
            <a:pPr algn="r">
              <a:tabLst>
                <a:tab pos="0" algn="l"/>
                <a:tab pos="931077" algn="l"/>
                <a:tab pos="1862154" algn="l"/>
                <a:tab pos="2793231" algn="l"/>
                <a:tab pos="3724309" algn="l"/>
                <a:tab pos="4656987" algn="l"/>
                <a:tab pos="5588066" algn="l"/>
                <a:tab pos="6519142" algn="l"/>
                <a:tab pos="7451822" algn="l"/>
                <a:tab pos="8384501" algn="l"/>
                <a:tab pos="9315579" algn="l"/>
                <a:tab pos="10246656" algn="l"/>
              </a:tabLst>
            </a:pPr>
            <a:fld id="{363A927A-6136-4487-878C-BC3A8C1C9B3F}" type="slidenum">
              <a:rPr lang="es-CO" sz="13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31077" algn="l"/>
                  <a:tab pos="1862154" algn="l"/>
                  <a:tab pos="2793231" algn="l"/>
                  <a:tab pos="3724309" algn="l"/>
                  <a:tab pos="4656987" algn="l"/>
                  <a:tab pos="5588066" algn="l"/>
                  <a:tab pos="6519142" algn="l"/>
                  <a:tab pos="7451822" algn="l"/>
                  <a:tab pos="8384501" algn="l"/>
                  <a:tab pos="9315579" algn="l"/>
                  <a:tab pos="10246656" algn="l"/>
                </a:tabLst>
              </a:pPr>
              <a:t>5</a:t>
            </a:fld>
            <a:endParaRPr lang="es-CO" sz="13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1141"/>
            <a:fld id="{3B511FBA-0220-440F-B4A1-E10358512F17}" type="slidenum">
              <a:rPr lang="es-CO" smtClean="0"/>
              <a:pPr defTabSz="971141"/>
              <a:t>6</a:t>
            </a:fld>
            <a:endParaRPr lang="es-CO" dirty="0" smtClean="0"/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697" tIns="47683" rIns="91697" bIns="47683" anchor="b"/>
          <a:lstStyle/>
          <a:p>
            <a:pPr algn="r">
              <a:tabLst>
                <a:tab pos="0" algn="l"/>
                <a:tab pos="931077" algn="l"/>
                <a:tab pos="1862154" algn="l"/>
                <a:tab pos="2793231" algn="l"/>
                <a:tab pos="3724309" algn="l"/>
                <a:tab pos="4656987" algn="l"/>
                <a:tab pos="5588066" algn="l"/>
                <a:tab pos="6519142" algn="l"/>
                <a:tab pos="7451822" algn="l"/>
                <a:tab pos="8384501" algn="l"/>
                <a:tab pos="9315579" algn="l"/>
                <a:tab pos="10246656" algn="l"/>
              </a:tabLst>
            </a:pPr>
            <a:fld id="{17A59996-CE9D-450F-8254-8F94BA697885}" type="slidenum">
              <a:rPr lang="es-ES_tradnl" sz="13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31077" algn="l"/>
                  <a:tab pos="1862154" algn="l"/>
                  <a:tab pos="2793231" algn="l"/>
                  <a:tab pos="3724309" algn="l"/>
                  <a:tab pos="4656987" algn="l"/>
                  <a:tab pos="5588066" algn="l"/>
                  <a:tab pos="6519142" algn="l"/>
                  <a:tab pos="7451822" algn="l"/>
                  <a:tab pos="8384501" algn="l"/>
                  <a:tab pos="9315579" algn="l"/>
                  <a:tab pos="10246656" algn="l"/>
                </a:tabLst>
              </a:pPr>
              <a:t>6</a:t>
            </a:fld>
            <a:endParaRPr lang="es-ES_tradnl" sz="13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7044" name="Text Box 2"/>
          <p:cNvSpPr txBox="1">
            <a:spLocks noChangeArrowheads="1"/>
          </p:cNvSpPr>
          <p:nvPr/>
        </p:nvSpPr>
        <p:spPr bwMode="auto">
          <a:xfrm>
            <a:off x="3930245" y="8760150"/>
            <a:ext cx="3005575" cy="46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5366" tIns="47683" rIns="95366" bIns="47683" anchor="b"/>
          <a:lstStyle/>
          <a:p>
            <a:pPr algn="r">
              <a:tabLst>
                <a:tab pos="0" algn="l"/>
                <a:tab pos="931077" algn="l"/>
                <a:tab pos="1862154" algn="l"/>
                <a:tab pos="2793231" algn="l"/>
                <a:tab pos="3724309" algn="l"/>
                <a:tab pos="4656987" algn="l"/>
                <a:tab pos="5588066" algn="l"/>
                <a:tab pos="6519142" algn="l"/>
                <a:tab pos="7451822" algn="l"/>
                <a:tab pos="8384501" algn="l"/>
                <a:tab pos="9315579" algn="l"/>
                <a:tab pos="10246656" algn="l"/>
              </a:tabLst>
            </a:pPr>
            <a:fld id="{4695B3FB-789B-4FC9-8F0D-319E0BDDE6C2}" type="slidenum">
              <a:rPr lang="es-ES_tradnl" i="0">
                <a:solidFill>
                  <a:srgbClr val="000000"/>
                </a:solidFill>
                <a:latin typeface="Times New Roman" pitchFamily="18" charset="0"/>
              </a:rPr>
              <a:pPr algn="r">
                <a:tabLst>
                  <a:tab pos="0" algn="l"/>
                  <a:tab pos="931077" algn="l"/>
                  <a:tab pos="1862154" algn="l"/>
                  <a:tab pos="2793231" algn="l"/>
                  <a:tab pos="3724309" algn="l"/>
                  <a:tab pos="4656987" algn="l"/>
                  <a:tab pos="5588066" algn="l"/>
                  <a:tab pos="6519142" algn="l"/>
                  <a:tab pos="7451822" algn="l"/>
                  <a:tab pos="8384501" algn="l"/>
                  <a:tab pos="9315579" algn="l"/>
                  <a:tab pos="10246656" algn="l"/>
                </a:tabLst>
              </a:pPr>
              <a:t>6</a:t>
            </a:fld>
            <a:endParaRPr lang="es-ES_tradnl" i="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45" name="Text Box 3"/>
          <p:cNvSpPr txBox="1">
            <a:spLocks noChangeArrowheads="1"/>
          </p:cNvSpPr>
          <p:nvPr/>
        </p:nvSpPr>
        <p:spPr bwMode="auto">
          <a:xfrm>
            <a:off x="1169196" y="691553"/>
            <a:ext cx="4599049" cy="34577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165" tIns="46583" rIns="93165" bIns="46583" anchor="ctr"/>
          <a:lstStyle/>
          <a:p>
            <a:endParaRPr lang="es-CO" i="0" dirty="0"/>
          </a:p>
        </p:txBody>
      </p:sp>
      <p:sp>
        <p:nvSpPr>
          <p:cNvPr id="87046" name="Rectangle 4"/>
          <p:cNvSpPr>
            <a:spLocks noGrp="1" noChangeArrowheads="1"/>
          </p:cNvSpPr>
          <p:nvPr>
            <p:ph type="body"/>
          </p:nvPr>
        </p:nvSpPr>
        <p:spPr>
          <a:xfrm>
            <a:off x="694717" y="4379337"/>
            <a:ext cx="5546388" cy="4150786"/>
          </a:xfrm>
          <a:noFill/>
          <a:ln/>
        </p:spPr>
        <p:txBody>
          <a:bodyPr wrap="none" anchor="ctr"/>
          <a:lstStyle/>
          <a:p>
            <a:endParaRPr lang="es-CO" dirty="0" smtClean="0"/>
          </a:p>
        </p:txBody>
      </p:sp>
      <p:sp>
        <p:nvSpPr>
          <p:cNvPr id="87047" name="Text Box 5"/>
          <p:cNvSpPr txBox="1">
            <a:spLocks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697" tIns="47683" rIns="91697" bIns="47683" anchor="b"/>
          <a:lstStyle/>
          <a:p>
            <a:pPr algn="r">
              <a:tabLst>
                <a:tab pos="0" algn="l"/>
                <a:tab pos="931077" algn="l"/>
                <a:tab pos="1862154" algn="l"/>
                <a:tab pos="2793231" algn="l"/>
                <a:tab pos="3724309" algn="l"/>
                <a:tab pos="4656987" algn="l"/>
                <a:tab pos="5588066" algn="l"/>
                <a:tab pos="6519142" algn="l"/>
                <a:tab pos="7451822" algn="l"/>
                <a:tab pos="8384501" algn="l"/>
                <a:tab pos="9315579" algn="l"/>
                <a:tab pos="10246656" algn="l"/>
              </a:tabLst>
            </a:pPr>
            <a:fld id="{0CCB5F20-297C-4DC0-A494-6621D1C7B5FB}" type="slidenum">
              <a:rPr lang="es-CO" sz="13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31077" algn="l"/>
                  <a:tab pos="1862154" algn="l"/>
                  <a:tab pos="2793231" algn="l"/>
                  <a:tab pos="3724309" algn="l"/>
                  <a:tab pos="4656987" algn="l"/>
                  <a:tab pos="5588066" algn="l"/>
                  <a:tab pos="6519142" algn="l"/>
                  <a:tab pos="7451822" algn="l"/>
                  <a:tab pos="8384501" algn="l"/>
                  <a:tab pos="9315579" algn="l"/>
                  <a:tab pos="10246656" algn="l"/>
                </a:tabLst>
              </a:pPr>
              <a:t>6</a:t>
            </a:fld>
            <a:endParaRPr lang="es-CO" sz="13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"/>
            <a:ext cx="1620" cy="1475"/>
          </a:xfrm>
          <a:noFill/>
          <a:ln>
            <a:solidFill>
              <a:srgbClr val="000000"/>
            </a:solidFill>
            <a:round/>
          </a:ln>
        </p:spPr>
        <p:txBody>
          <a:bodyPr wrap="none" lIns="93165" tIns="46583" rIns="93165" bIns="46583" anchor="ctr"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es-CO" sz="300" dirty="0"/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" y="1"/>
            <a:ext cx="1620" cy="147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9983" tIns="74470" rIns="89983" bIns="44992" anchor="b"/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0FF0F34D-6252-43CF-8C9A-4FA604A652D1}" type="slidenum">
              <a:rPr lang="es-CO">
                <a:solidFill>
                  <a:srgbClr val="FFFFFF"/>
                </a:solidFill>
                <a:latin typeface="Arial" charset="0"/>
                <a:ea typeface="Arial Unicode MS" pitchFamily="34" charset="-128"/>
                <a:cs typeface="Lucida Sans Unicode" pitchFamily="34" charset="0"/>
              </a:rPr>
              <a:pPr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7</a:t>
            </a:fld>
            <a:fld id="{832F9079-1ADA-4D57-BFC8-E013B83A35E0}" type="slidenum">
              <a:rPr lang="es-CO">
                <a:solidFill>
                  <a:srgbClr val="FFFFFF"/>
                </a:solidFill>
                <a:latin typeface="Arial" charset="0"/>
                <a:ea typeface="Arial Unicode MS" pitchFamily="34" charset="-128"/>
                <a:cs typeface="Lucida Sans Unicode" pitchFamily="34" charset="0"/>
              </a:rPr>
              <a:pPr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7</a:t>
            </a:fld>
            <a:endParaRPr lang="es-CO" dirty="0">
              <a:solidFill>
                <a:srgbClr val="FFFFFF"/>
              </a:solidFill>
              <a:latin typeface="Arial" charset="0"/>
              <a:ea typeface="Arial Unicode MS" pitchFamily="34" charset="-128"/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28" tIns="48665" rIns="97328" bIns="48665" anchor="b"/>
          <a:lstStyle/>
          <a:p>
            <a:pPr algn="r" defTabSz="971141"/>
            <a:fld id="{8D3DA696-BFEC-461D-8A73-7C205EA21A12}" type="slidenum">
              <a:rPr lang="es-ES" b="0" i="0" u="none">
                <a:latin typeface="Times New Roman" pitchFamily="18" charset="0"/>
              </a:rPr>
              <a:pPr algn="r" defTabSz="971141"/>
              <a:t>9</a:t>
            </a:fld>
            <a:endParaRPr lang="es-ES" b="0" i="0" u="none" dirty="0">
              <a:latin typeface="Times New Roman" pitchFamily="18" charset="0"/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28" tIns="48665" rIns="97328" bIns="48665" anchor="b"/>
          <a:lstStyle/>
          <a:p>
            <a:pPr algn="r" defTabSz="969539"/>
            <a:fld id="{A38ACFB5-CA6F-4D20-869F-590F024C7AB2}" type="slidenum">
              <a:rPr lang="es-ES">
                <a:latin typeface="Times New Roman" pitchFamily="18" charset="0"/>
              </a:rPr>
              <a:pPr algn="r" defTabSz="969539"/>
              <a:t>9</a:t>
            </a:fld>
            <a:endParaRPr lang="es-ES" dirty="0">
              <a:latin typeface="Times New Roman" pitchFamily="18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CO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28" tIns="48665" rIns="97328" bIns="48665" anchor="b"/>
          <a:lstStyle/>
          <a:p>
            <a:pPr algn="r" defTabSz="971141"/>
            <a:fld id="{4F9EF1D8-D63B-412D-BAC6-983002DB21A5}" type="slidenum">
              <a:rPr lang="es-ES" b="0" i="0" u="none">
                <a:latin typeface="Times New Roman" pitchFamily="18" charset="0"/>
              </a:rPr>
              <a:pPr algn="r" defTabSz="971141"/>
              <a:t>11</a:t>
            </a:fld>
            <a:endParaRPr lang="es-ES" b="0" i="0" u="none" dirty="0">
              <a:latin typeface="Times New Roman" pitchFamily="18" charset="0"/>
            </a:endParaRPr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28" tIns="48665" rIns="97328" bIns="48665" anchor="b"/>
          <a:lstStyle/>
          <a:p>
            <a:pPr algn="r" defTabSz="971141"/>
            <a:fld id="{D3540520-EF35-4191-9B90-8ADCCC1454D3}" type="slidenum">
              <a:rPr lang="es-ES" b="0" i="0" u="none">
                <a:latin typeface="Times New Roman" pitchFamily="18" charset="0"/>
              </a:rPr>
              <a:pPr algn="r" defTabSz="971141"/>
              <a:t>11</a:t>
            </a:fld>
            <a:endParaRPr lang="es-ES" b="0" i="0" u="none" dirty="0">
              <a:latin typeface="Times New Roman" pitchFamily="18" charset="0"/>
            </a:endParaRPr>
          </a:p>
        </p:txBody>
      </p:sp>
      <p:sp>
        <p:nvSpPr>
          <p:cNvPr id="89092" name="Rectangle 7"/>
          <p:cNvSpPr txBox="1">
            <a:spLocks noGrp="1" noChangeArrowheads="1"/>
          </p:cNvSpPr>
          <p:nvPr/>
        </p:nvSpPr>
        <p:spPr bwMode="auto">
          <a:xfrm>
            <a:off x="3928625" y="8758674"/>
            <a:ext cx="3005575" cy="46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28" tIns="48665" rIns="97328" bIns="48665" anchor="b"/>
          <a:lstStyle/>
          <a:p>
            <a:pPr algn="r" defTabSz="969539"/>
            <a:fld id="{2C5EA68C-9117-4885-8A6B-F0AFDE2FE1A0}" type="slidenum">
              <a:rPr lang="es-ES" b="0" i="0" u="none">
                <a:latin typeface="Times New Roman" pitchFamily="18" charset="0"/>
              </a:rPr>
              <a:pPr algn="r" defTabSz="969539"/>
              <a:t>11</a:t>
            </a:fld>
            <a:endParaRPr lang="es-ES" b="0" i="0" u="none" dirty="0">
              <a:latin typeface="Times New Roman" pitchFamily="18" charset="0"/>
            </a:endParaRPr>
          </a:p>
        </p:txBody>
      </p:sp>
      <p:sp>
        <p:nvSpPr>
          <p:cNvPr id="890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CO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E1F-A851-45E6-BD3F-C1FE28938B90}" type="datetimeFigureOut">
              <a:rPr lang="es-CO" smtClean="0"/>
              <a:pPr/>
              <a:t>19/09/18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14AF-8DB7-463F-B17C-41ADD51B244F}" type="slidenum">
              <a:rPr lang="es-CO" smtClean="0"/>
              <a:pPr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E1F-A851-45E6-BD3F-C1FE28938B90}" type="datetimeFigureOut">
              <a:rPr lang="es-CO" smtClean="0"/>
              <a:pPr/>
              <a:t>19/09/18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14AF-8DB7-463F-B17C-41ADD51B244F}" type="slidenum">
              <a:rPr lang="es-CO" smtClean="0"/>
              <a:pPr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E1F-A851-45E6-BD3F-C1FE28938B90}" type="datetimeFigureOut">
              <a:rPr lang="es-CO" smtClean="0"/>
              <a:pPr/>
              <a:t>19/09/18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14AF-8DB7-463F-B17C-41ADD51B244F}" type="slidenum">
              <a:rPr lang="es-CO" smtClean="0"/>
              <a:pPr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E1F-A851-45E6-BD3F-C1FE28938B90}" type="datetimeFigureOut">
              <a:rPr lang="es-CO" smtClean="0"/>
              <a:pPr/>
              <a:t>19/09/18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14AF-8DB7-463F-B17C-41ADD51B244F}" type="slidenum">
              <a:rPr lang="es-CO" smtClean="0"/>
              <a:pPr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4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E1F-A851-45E6-BD3F-C1FE28938B90}" type="datetimeFigureOut">
              <a:rPr lang="es-CO" smtClean="0"/>
              <a:pPr/>
              <a:t>19/09/18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14AF-8DB7-463F-B17C-41ADD51B244F}" type="slidenum">
              <a:rPr lang="es-CO" smtClean="0"/>
              <a:pPr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E1F-A851-45E6-BD3F-C1FE28938B90}" type="datetimeFigureOut">
              <a:rPr lang="es-CO" smtClean="0"/>
              <a:pPr/>
              <a:t>19/09/18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14AF-8DB7-463F-B17C-41ADD51B244F}" type="slidenum">
              <a:rPr lang="es-CO" smtClean="0"/>
              <a:pPr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E1F-A851-45E6-BD3F-C1FE28938B90}" type="datetimeFigureOut">
              <a:rPr lang="es-CO" smtClean="0"/>
              <a:pPr/>
              <a:t>19/09/18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14AF-8DB7-463F-B17C-41ADD51B244F}" type="slidenum">
              <a:rPr lang="es-CO" smtClean="0"/>
              <a:pPr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E1F-A851-45E6-BD3F-C1FE28938B90}" type="datetimeFigureOut">
              <a:rPr lang="es-CO" smtClean="0"/>
              <a:pPr/>
              <a:t>19/09/18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14AF-8DB7-463F-B17C-41ADD51B244F}" type="slidenum">
              <a:rPr lang="es-CO" smtClean="0"/>
              <a:pPr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E1F-A851-45E6-BD3F-C1FE28938B90}" type="datetimeFigureOut">
              <a:rPr lang="es-CO" smtClean="0"/>
              <a:pPr/>
              <a:t>19/09/18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14AF-8DB7-463F-B17C-41ADD51B244F}" type="slidenum">
              <a:rPr lang="es-CO" smtClean="0"/>
              <a:pPr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E1F-A851-45E6-BD3F-C1FE28938B90}" type="datetimeFigureOut">
              <a:rPr lang="es-CO" smtClean="0"/>
              <a:pPr/>
              <a:t>19/09/18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14AF-8DB7-463F-B17C-41ADD51B244F}" type="slidenum">
              <a:rPr lang="es-CO" smtClean="0"/>
              <a:pPr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DE1F-A851-45E6-BD3F-C1FE28938B90}" type="datetimeFigureOut">
              <a:rPr lang="es-CO" smtClean="0"/>
              <a:pPr/>
              <a:t>19/09/18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414AF-8DB7-463F-B17C-41ADD51B244F}" type="slidenum">
              <a:rPr lang="es-CO" smtClean="0"/>
              <a:pPr/>
              <a:t>‹Nr.›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EDE1F-A851-45E6-BD3F-C1FE28938B90}" type="datetimeFigureOut">
              <a:rPr lang="es-CO" smtClean="0"/>
              <a:pPr/>
              <a:t>19/09/18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414AF-8DB7-463F-B17C-41ADD51B244F}" type="slidenum">
              <a:rPr lang="es-CO" smtClean="0"/>
              <a:pPr/>
              <a:t>‹Nr.›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5.emf"/><Relationship Id="rId7" Type="http://schemas.openxmlformats.org/officeDocument/2006/relationships/chart" Target="../charts/chart1.xm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ulas.uniminuto.edu/inicio/" TargetMode="Externa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hyperlink" Target="http://www.biotk.co/web/index.php/login" TargetMode="External"/><Relationship Id="rId7" Type="http://schemas.openxmlformats.org/officeDocument/2006/relationships/image" Target="../media/image49.png"/><Relationship Id="rId8" Type="http://schemas.openxmlformats.org/officeDocument/2006/relationships/hyperlink" Target="http://psysim.uniminuto.edu/" TargetMode="External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labsaguniminuto.com/wb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micampus.uniminuto.edu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emf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4355976" y="5739531"/>
            <a:ext cx="453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buClr>
                <a:srgbClr val="FF0000"/>
              </a:buClr>
              <a:buFont typeface="Book Antiqua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i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Padre Harold Castilla </a:t>
            </a:r>
            <a:r>
              <a:rPr lang="en-US" sz="2000" b="1" i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Devoz</a:t>
            </a:r>
            <a:r>
              <a:rPr lang="en-US" sz="2000" b="1" i="1" u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, </a:t>
            </a:r>
            <a:r>
              <a:rPr lang="en-US" sz="2000" b="1" i="1" u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cjm</a:t>
            </a:r>
            <a:endParaRPr lang="en-US" sz="2000" b="1" i="1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r">
              <a:spcBef>
                <a:spcPts val="0"/>
              </a:spcBef>
              <a:buClr>
                <a:srgbClr val="FF0000"/>
              </a:buClr>
              <a:buFont typeface="Book Antiqua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b="1" i="1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Rector General</a:t>
            </a:r>
          </a:p>
        </p:txBody>
      </p:sp>
      <p:pic>
        <p:nvPicPr>
          <p:cNvPr id="6" name="Imagen 5" descr="AFER135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6096000"/>
          </a:xfrm>
          <a:prstGeom prst="rect">
            <a:avLst/>
          </a:prstGeom>
        </p:spPr>
      </p:pic>
      <p:pic>
        <p:nvPicPr>
          <p:cNvPr id="3" name="Imagen 2" descr="logo con VERTICAL vigilada-01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88" y="1179329"/>
            <a:ext cx="3023643" cy="2368738"/>
          </a:xfrm>
          <a:prstGeom prst="rect">
            <a:avLst/>
          </a:prstGeom>
        </p:spPr>
      </p:pic>
      <p:sp>
        <p:nvSpPr>
          <p:cNvPr id="1033" name="Text Box 2"/>
          <p:cNvSpPr txBox="1">
            <a:spLocks noChangeArrowheads="1"/>
          </p:cNvSpPr>
          <p:nvPr/>
        </p:nvSpPr>
        <p:spPr bwMode="auto">
          <a:xfrm>
            <a:off x="0" y="5661248"/>
            <a:ext cx="9144000" cy="956288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FF0000"/>
              </a:buClr>
              <a:buFont typeface="Book Antiqua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1" u="none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CORPORACIÓN UNIVERSITARIA MINUTO DE </a:t>
            </a:r>
            <a:r>
              <a:rPr lang="en-US" sz="2800" b="1" u="none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DIOS -  </a:t>
            </a:r>
            <a:r>
              <a:rPr lang="en-US" sz="2800" b="1" u="none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UNIMINUTO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2195513" y="112713"/>
            <a:ext cx="6948487" cy="64135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600" b="1" i="1" u="none" kern="0" dirty="0">
                <a:solidFill>
                  <a:schemeClr val="bg1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Empleo Egresados …</a:t>
            </a:r>
            <a:endParaRPr lang="es-CO" sz="3600" b="1" i="1" u="none" kern="0" dirty="0">
              <a:solidFill>
                <a:schemeClr val="bg1"/>
              </a:solidFill>
              <a:latin typeface="Book Antiqu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59" name="9 Rectángulo"/>
          <p:cNvSpPr>
            <a:spLocks noChangeArrowheads="1"/>
          </p:cNvSpPr>
          <p:nvPr/>
        </p:nvSpPr>
        <p:spPr bwMode="auto">
          <a:xfrm>
            <a:off x="179512" y="6453336"/>
            <a:ext cx="509947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CO" sz="1100" b="0" i="0" u="none" dirty="0">
                <a:solidFill>
                  <a:srgbClr val="003366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Fuente: Observatorio Laboral para la Educación </a:t>
            </a:r>
            <a:r>
              <a:rPr lang="es-CO" sz="1100" b="0" i="0" u="none" dirty="0" smtClean="0">
                <a:solidFill>
                  <a:srgbClr val="003366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OLE (MEN) – </a:t>
            </a:r>
            <a:r>
              <a:rPr lang="es-CO" sz="1100" dirty="0" smtClean="0">
                <a:solidFill>
                  <a:srgbClr val="003366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junio 18 </a:t>
            </a:r>
            <a:r>
              <a:rPr lang="es-ES" sz="1100" dirty="0" smtClean="0">
                <a:solidFill>
                  <a:srgbClr val="003366"/>
                </a:solidFill>
                <a:latin typeface="Book Antiqua" pitchFamily="18" charset="0"/>
              </a:rPr>
              <a:t>de 2018</a:t>
            </a:r>
            <a:endParaRPr lang="es-ES" sz="1100" dirty="0">
              <a:solidFill>
                <a:srgbClr val="003366"/>
              </a:solidFill>
              <a:latin typeface="Book Antiqua" pitchFamily="18" charset="0"/>
            </a:endParaRPr>
          </a:p>
        </p:txBody>
      </p:sp>
      <p:sp>
        <p:nvSpPr>
          <p:cNvPr id="19461" name="11 Rectángulo"/>
          <p:cNvSpPr>
            <a:spLocks noChangeArrowheads="1"/>
          </p:cNvSpPr>
          <p:nvPr/>
        </p:nvSpPr>
        <p:spPr bwMode="auto">
          <a:xfrm>
            <a:off x="857224" y="5286388"/>
            <a:ext cx="76328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449263"/>
            <a:r>
              <a:rPr lang="es-CO" sz="1400" b="0" i="0" u="none" dirty="0">
                <a:solidFill>
                  <a:srgbClr val="003366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La información no incluye a independientes que trabajan y no cotizan, a quienes estudian, se encuentran fuera del país o buscan empleo.  </a:t>
            </a:r>
            <a:endParaRPr lang="es-CO" sz="1400" b="0" i="0" u="none" dirty="0" smtClean="0">
              <a:solidFill>
                <a:srgbClr val="003366"/>
              </a:solidFill>
              <a:latin typeface="Book Antiqua" pitchFamily="18" charset="0"/>
              <a:ea typeface="Arial Unicode MS" pitchFamily="34" charset="-128"/>
              <a:cs typeface="Arial Unicode MS" pitchFamily="34" charset="-128"/>
            </a:endParaRPr>
          </a:p>
          <a:p>
            <a:pPr algn="just" defTabSz="449263"/>
            <a:endParaRPr lang="es-CO" sz="1400" b="0" i="0" u="none" dirty="0" smtClean="0">
              <a:solidFill>
                <a:srgbClr val="003366"/>
              </a:solidFill>
              <a:latin typeface="Book Antiqua" pitchFamily="18" charset="0"/>
              <a:ea typeface="Arial Unicode MS" pitchFamily="34" charset="-128"/>
              <a:cs typeface="Arial Unicode MS" pitchFamily="34" charset="-128"/>
            </a:endParaRPr>
          </a:p>
          <a:p>
            <a:pPr algn="just" defTabSz="449263"/>
            <a:r>
              <a:rPr lang="es-CO" sz="1400" dirty="0" smtClean="0">
                <a:solidFill>
                  <a:srgbClr val="003366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Corresponde al porcentaje de graduados que cotizan al sistema de seguridad social.</a:t>
            </a:r>
          </a:p>
        </p:txBody>
      </p:sp>
      <p:sp>
        <p:nvSpPr>
          <p:cNvPr id="35" name="34 CuadroTexto"/>
          <p:cNvSpPr txBox="1"/>
          <p:nvPr/>
        </p:nvSpPr>
        <p:spPr>
          <a:xfrm>
            <a:off x="1714480" y="1071546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i="0" u="none" dirty="0" smtClean="0">
                <a:solidFill>
                  <a:srgbClr val="003366"/>
                </a:solidFill>
                <a:latin typeface="Book Antiqua" pitchFamily="18" charset="0"/>
              </a:rPr>
              <a:t>Promedio de inclusión laboral 2001 - 2016</a:t>
            </a:r>
            <a:endParaRPr lang="es-CO" sz="2000" i="0" u="none" dirty="0">
              <a:solidFill>
                <a:srgbClr val="003366"/>
              </a:solidFill>
              <a:latin typeface="Book Antiqua" pitchFamily="18" charset="0"/>
            </a:endParaRPr>
          </a:p>
        </p:txBody>
      </p:sp>
      <p:grpSp>
        <p:nvGrpSpPr>
          <p:cNvPr id="74" name="73 Grupo"/>
          <p:cNvGrpSpPr/>
          <p:nvPr/>
        </p:nvGrpSpPr>
        <p:grpSpPr>
          <a:xfrm>
            <a:off x="179512" y="1643050"/>
            <a:ext cx="8784976" cy="3500462"/>
            <a:chOff x="179512" y="1214422"/>
            <a:chExt cx="8784976" cy="3688685"/>
          </a:xfrm>
        </p:grpSpPr>
        <p:cxnSp>
          <p:nvCxnSpPr>
            <p:cNvPr id="91" name="90 Conector recto"/>
            <p:cNvCxnSpPr/>
            <p:nvPr/>
          </p:nvCxnSpPr>
          <p:spPr>
            <a:xfrm flipH="1">
              <a:off x="683568" y="2636912"/>
              <a:ext cx="8280919" cy="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91 Conector recto"/>
            <p:cNvCxnSpPr/>
            <p:nvPr/>
          </p:nvCxnSpPr>
          <p:spPr>
            <a:xfrm flipH="1">
              <a:off x="683569" y="2060848"/>
              <a:ext cx="8280919" cy="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93 Conector recto"/>
            <p:cNvCxnSpPr/>
            <p:nvPr/>
          </p:nvCxnSpPr>
          <p:spPr>
            <a:xfrm flipH="1">
              <a:off x="683569" y="1484784"/>
              <a:ext cx="8280919" cy="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92 Conector recto"/>
            <p:cNvCxnSpPr/>
            <p:nvPr/>
          </p:nvCxnSpPr>
          <p:spPr>
            <a:xfrm flipH="1">
              <a:off x="683569" y="1772816"/>
              <a:ext cx="8280919" cy="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1 Grupo"/>
            <p:cNvGrpSpPr/>
            <p:nvPr/>
          </p:nvGrpSpPr>
          <p:grpSpPr>
            <a:xfrm>
              <a:off x="179512" y="1214422"/>
              <a:ext cx="8784976" cy="3688685"/>
              <a:chOff x="179512" y="1196752"/>
              <a:chExt cx="7747148" cy="3688685"/>
            </a:xfrm>
          </p:grpSpPr>
          <p:cxnSp>
            <p:nvCxnSpPr>
              <p:cNvPr id="73" name="72 Conector recto"/>
              <p:cNvCxnSpPr/>
              <p:nvPr/>
            </p:nvCxnSpPr>
            <p:spPr>
              <a:xfrm flipH="1">
                <a:off x="624021" y="2348880"/>
                <a:ext cx="7302639" cy="0"/>
              </a:xfrm>
              <a:prstGeom prst="line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" name="70 Grupo"/>
              <p:cNvGrpSpPr/>
              <p:nvPr/>
            </p:nvGrpSpPr>
            <p:grpSpPr>
              <a:xfrm>
                <a:off x="179512" y="1196752"/>
                <a:ext cx="7653488" cy="3688685"/>
                <a:chOff x="323528" y="1268760"/>
                <a:chExt cx="9809779" cy="3688685"/>
              </a:xfrm>
            </p:grpSpPr>
            <p:cxnSp>
              <p:nvCxnSpPr>
                <p:cNvPr id="69" name="68 Conector recto"/>
                <p:cNvCxnSpPr/>
                <p:nvPr/>
              </p:nvCxnSpPr>
              <p:spPr>
                <a:xfrm rot="10800000" flipV="1">
                  <a:off x="863936" y="3858198"/>
                  <a:ext cx="9269371" cy="2850"/>
                </a:xfrm>
                <a:prstGeom prst="line">
                  <a:avLst/>
                </a:prstGeom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5 Cubo"/>
                <p:cNvSpPr/>
                <p:nvPr/>
              </p:nvSpPr>
              <p:spPr>
                <a:xfrm>
                  <a:off x="2555776" y="2780928"/>
                  <a:ext cx="720080" cy="1296144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400" b="1" dirty="0">
                    <a:latin typeface="Book Antiqua" pitchFamily="18" charset="0"/>
                  </a:endParaRPr>
                </a:p>
              </p:txBody>
            </p:sp>
            <p:sp>
              <p:nvSpPr>
                <p:cNvPr id="7" name="6 Cubo"/>
                <p:cNvSpPr/>
                <p:nvPr/>
              </p:nvSpPr>
              <p:spPr>
                <a:xfrm>
                  <a:off x="3275856" y="2204864"/>
                  <a:ext cx="720080" cy="1872208"/>
                </a:xfrm>
                <a:prstGeom prst="cub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>
                    <a:latin typeface="Book Antiqua" pitchFamily="18" charset="0"/>
                  </a:endParaRPr>
                </a:p>
              </p:txBody>
            </p:sp>
            <p:sp>
              <p:nvSpPr>
                <p:cNvPr id="9" name="8 Cubo"/>
                <p:cNvSpPr/>
                <p:nvPr/>
              </p:nvSpPr>
              <p:spPr>
                <a:xfrm>
                  <a:off x="4139952" y="2348880"/>
                  <a:ext cx="720080" cy="1728192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>
                    <a:latin typeface="Book Antiqua" pitchFamily="18" charset="0"/>
                  </a:endParaRPr>
                </a:p>
              </p:txBody>
            </p:sp>
            <p:sp>
              <p:nvSpPr>
                <p:cNvPr id="10" name="9 Cubo"/>
                <p:cNvSpPr/>
                <p:nvPr/>
              </p:nvSpPr>
              <p:spPr>
                <a:xfrm>
                  <a:off x="4788024" y="2060848"/>
                  <a:ext cx="720080" cy="2016223"/>
                </a:xfrm>
                <a:prstGeom prst="cub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>
                    <a:latin typeface="Book Antiqua" pitchFamily="18" charset="0"/>
                  </a:endParaRPr>
                </a:p>
              </p:txBody>
            </p:sp>
            <p:sp>
              <p:nvSpPr>
                <p:cNvPr id="11" name="10 Cubo"/>
                <p:cNvSpPr/>
                <p:nvPr/>
              </p:nvSpPr>
              <p:spPr>
                <a:xfrm>
                  <a:off x="5659383" y="1700808"/>
                  <a:ext cx="720080" cy="2376264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>
                    <a:latin typeface="Book Antiqua" pitchFamily="18" charset="0"/>
                  </a:endParaRPr>
                </a:p>
              </p:txBody>
            </p:sp>
            <p:sp>
              <p:nvSpPr>
                <p:cNvPr id="12" name="11 Cubo"/>
                <p:cNvSpPr/>
                <p:nvPr/>
              </p:nvSpPr>
              <p:spPr>
                <a:xfrm>
                  <a:off x="6346537" y="1412776"/>
                  <a:ext cx="720080" cy="2664296"/>
                </a:xfrm>
                <a:prstGeom prst="cub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>
                    <a:latin typeface="Book Antiqua" pitchFamily="18" charset="0"/>
                  </a:endParaRPr>
                </a:p>
              </p:txBody>
            </p:sp>
            <p:cxnSp>
              <p:nvCxnSpPr>
                <p:cNvPr id="16" name="15 Conector recto"/>
                <p:cNvCxnSpPr/>
                <p:nvPr/>
              </p:nvCxnSpPr>
              <p:spPr>
                <a:xfrm rot="10800000" flipV="1">
                  <a:off x="719920" y="4072512"/>
                  <a:ext cx="9332637" cy="4560"/>
                </a:xfrm>
                <a:prstGeom prst="line">
                  <a:avLst/>
                </a:prstGeom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16 Conector recto"/>
                <p:cNvCxnSpPr/>
                <p:nvPr/>
              </p:nvCxnSpPr>
              <p:spPr>
                <a:xfrm>
                  <a:off x="863934" y="1268760"/>
                  <a:ext cx="0" cy="3060000"/>
                </a:xfrm>
                <a:prstGeom prst="line">
                  <a:avLst/>
                </a:prstGeom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19 CuadroTexto"/>
                <p:cNvSpPr txBox="1"/>
                <p:nvPr/>
              </p:nvSpPr>
              <p:spPr>
                <a:xfrm>
                  <a:off x="323528" y="3152001"/>
                  <a:ext cx="52943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dirty="0" smtClean="0">
                      <a:latin typeface="Book Antiqua" pitchFamily="18" charset="0"/>
                    </a:rPr>
                    <a:t>65%</a:t>
                  </a:r>
                  <a:endParaRPr lang="es-CO" sz="1200" dirty="0">
                    <a:latin typeface="Book Antiqua" pitchFamily="18" charset="0"/>
                  </a:endParaRPr>
                </a:p>
              </p:txBody>
            </p:sp>
            <p:sp>
              <p:nvSpPr>
                <p:cNvPr id="21" name="20 CuadroTexto"/>
                <p:cNvSpPr txBox="1"/>
                <p:nvPr/>
              </p:nvSpPr>
              <p:spPr>
                <a:xfrm>
                  <a:off x="323528" y="2863969"/>
                  <a:ext cx="52943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dirty="0" smtClean="0">
                      <a:latin typeface="Book Antiqua" pitchFamily="18" charset="0"/>
                    </a:rPr>
                    <a:t>70%</a:t>
                  </a:r>
                  <a:endParaRPr lang="es-CO" sz="1200" dirty="0">
                    <a:latin typeface="Book Antiqua" pitchFamily="18" charset="0"/>
                  </a:endParaRPr>
                </a:p>
              </p:txBody>
            </p:sp>
            <p:sp>
              <p:nvSpPr>
                <p:cNvPr id="22" name="21 CuadroTexto"/>
                <p:cNvSpPr txBox="1"/>
                <p:nvPr/>
              </p:nvSpPr>
              <p:spPr>
                <a:xfrm>
                  <a:off x="323528" y="2575937"/>
                  <a:ext cx="52943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dirty="0" smtClean="0">
                      <a:latin typeface="Book Antiqua" pitchFamily="18" charset="0"/>
                    </a:rPr>
                    <a:t>75%</a:t>
                  </a:r>
                  <a:endParaRPr lang="es-CO" sz="1200" dirty="0">
                    <a:latin typeface="Book Antiqua" pitchFamily="18" charset="0"/>
                  </a:endParaRPr>
                </a:p>
              </p:txBody>
            </p:sp>
            <p:sp>
              <p:nvSpPr>
                <p:cNvPr id="23" name="22 CuadroTexto"/>
                <p:cNvSpPr txBox="1"/>
                <p:nvPr/>
              </p:nvSpPr>
              <p:spPr>
                <a:xfrm>
                  <a:off x="323528" y="2287905"/>
                  <a:ext cx="52943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dirty="0" smtClean="0">
                      <a:latin typeface="Book Antiqua" pitchFamily="18" charset="0"/>
                    </a:rPr>
                    <a:t>80%</a:t>
                  </a:r>
                  <a:endParaRPr lang="es-CO" sz="1200" dirty="0">
                    <a:latin typeface="Book Antiqua" pitchFamily="18" charset="0"/>
                  </a:endParaRPr>
                </a:p>
              </p:txBody>
            </p:sp>
            <p:sp>
              <p:nvSpPr>
                <p:cNvPr id="24" name="23 CuadroTexto"/>
                <p:cNvSpPr txBox="1"/>
                <p:nvPr/>
              </p:nvSpPr>
              <p:spPr>
                <a:xfrm>
                  <a:off x="323528" y="1999873"/>
                  <a:ext cx="52943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dirty="0" smtClean="0">
                      <a:latin typeface="Book Antiqua" pitchFamily="18" charset="0"/>
                    </a:rPr>
                    <a:t>85%</a:t>
                  </a:r>
                  <a:endParaRPr lang="es-CO" sz="1200" dirty="0">
                    <a:latin typeface="Book Antiqua" pitchFamily="18" charset="0"/>
                  </a:endParaRPr>
                </a:p>
              </p:txBody>
            </p:sp>
            <p:sp>
              <p:nvSpPr>
                <p:cNvPr id="25" name="24 CuadroTexto"/>
                <p:cNvSpPr txBox="1"/>
                <p:nvPr/>
              </p:nvSpPr>
              <p:spPr>
                <a:xfrm>
                  <a:off x="323528" y="1423809"/>
                  <a:ext cx="52943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dirty="0" smtClean="0">
                      <a:latin typeface="Book Antiqua" pitchFamily="18" charset="0"/>
                    </a:rPr>
                    <a:t>95%</a:t>
                  </a:r>
                  <a:endParaRPr lang="es-CO" sz="1200" dirty="0">
                    <a:latin typeface="Book Antiqua" pitchFamily="18" charset="0"/>
                  </a:endParaRPr>
                </a:p>
              </p:txBody>
            </p:sp>
            <p:sp>
              <p:nvSpPr>
                <p:cNvPr id="27" name="26 CuadroTexto"/>
                <p:cNvSpPr txBox="1"/>
                <p:nvPr/>
              </p:nvSpPr>
              <p:spPr>
                <a:xfrm>
                  <a:off x="2457565" y="2924944"/>
                  <a:ext cx="884573" cy="3891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 smtClean="0">
                      <a:solidFill>
                        <a:schemeClr val="bg1"/>
                      </a:solidFill>
                      <a:latin typeface="Book Antiqua" pitchFamily="18" charset="0"/>
                    </a:rPr>
                    <a:t>71,7%</a:t>
                  </a:r>
                  <a:endParaRPr lang="es-CO" dirty="0">
                    <a:solidFill>
                      <a:schemeClr val="bg1"/>
                    </a:solidFill>
                    <a:latin typeface="Book Antiqua" pitchFamily="18" charset="0"/>
                  </a:endParaRPr>
                </a:p>
              </p:txBody>
            </p:sp>
            <p:sp>
              <p:nvSpPr>
                <p:cNvPr id="28" name="27 CuadroTexto"/>
                <p:cNvSpPr txBox="1"/>
                <p:nvPr/>
              </p:nvSpPr>
              <p:spPr>
                <a:xfrm>
                  <a:off x="3182987" y="2452827"/>
                  <a:ext cx="884573" cy="3891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 smtClean="0">
                      <a:solidFill>
                        <a:schemeClr val="bg1"/>
                      </a:solidFill>
                      <a:latin typeface="Book Antiqua" pitchFamily="18" charset="0"/>
                    </a:rPr>
                    <a:t>80,8%</a:t>
                  </a:r>
                  <a:endParaRPr lang="es-CO" dirty="0">
                    <a:solidFill>
                      <a:schemeClr val="bg1"/>
                    </a:solidFill>
                    <a:latin typeface="Book Antiqua" pitchFamily="18" charset="0"/>
                  </a:endParaRPr>
                </a:p>
              </p:txBody>
            </p:sp>
            <p:sp>
              <p:nvSpPr>
                <p:cNvPr id="29" name="28 CuadroTexto"/>
                <p:cNvSpPr txBox="1"/>
                <p:nvPr/>
              </p:nvSpPr>
              <p:spPr>
                <a:xfrm>
                  <a:off x="4718696" y="2204864"/>
                  <a:ext cx="688887" cy="3891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 smtClean="0">
                      <a:solidFill>
                        <a:schemeClr val="bg1"/>
                      </a:solidFill>
                      <a:latin typeface="Book Antiqua" pitchFamily="18" charset="0"/>
                    </a:rPr>
                    <a:t>82%</a:t>
                  </a:r>
                  <a:endParaRPr lang="es-CO" dirty="0">
                    <a:solidFill>
                      <a:schemeClr val="bg1"/>
                    </a:solidFill>
                    <a:latin typeface="Book Antiqua" pitchFamily="18" charset="0"/>
                  </a:endParaRPr>
                </a:p>
              </p:txBody>
            </p:sp>
            <p:sp>
              <p:nvSpPr>
                <p:cNvPr id="30" name="29 CuadroTexto"/>
                <p:cNvSpPr txBox="1"/>
                <p:nvPr/>
              </p:nvSpPr>
              <p:spPr>
                <a:xfrm>
                  <a:off x="4067560" y="2596842"/>
                  <a:ext cx="688887" cy="3891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 smtClean="0">
                      <a:solidFill>
                        <a:schemeClr val="bg1"/>
                      </a:solidFill>
                      <a:latin typeface="Book Antiqua" pitchFamily="18" charset="0"/>
                    </a:rPr>
                    <a:t>77%</a:t>
                  </a:r>
                  <a:endParaRPr lang="es-CO" dirty="0">
                    <a:solidFill>
                      <a:schemeClr val="bg1"/>
                    </a:solidFill>
                    <a:latin typeface="Book Antiqua" pitchFamily="18" charset="0"/>
                  </a:endParaRPr>
                </a:p>
              </p:txBody>
            </p:sp>
            <p:sp>
              <p:nvSpPr>
                <p:cNvPr id="31" name="30 CuadroTexto"/>
                <p:cNvSpPr txBox="1"/>
                <p:nvPr/>
              </p:nvSpPr>
              <p:spPr>
                <a:xfrm>
                  <a:off x="7804483" y="2380818"/>
                  <a:ext cx="7414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2000" dirty="0" smtClean="0">
                      <a:solidFill>
                        <a:schemeClr val="bg1"/>
                      </a:solidFill>
                      <a:latin typeface="Book Antiqua" pitchFamily="18" charset="0"/>
                    </a:rPr>
                    <a:t>83%</a:t>
                  </a:r>
                  <a:endParaRPr lang="es-CO" sz="2000" dirty="0">
                    <a:solidFill>
                      <a:schemeClr val="bg1"/>
                    </a:solidFill>
                    <a:latin typeface="Book Antiqua" pitchFamily="18" charset="0"/>
                  </a:endParaRPr>
                </a:p>
              </p:txBody>
            </p:sp>
            <p:sp>
              <p:nvSpPr>
                <p:cNvPr id="32" name="31 CuadroTexto"/>
                <p:cNvSpPr txBox="1"/>
                <p:nvPr/>
              </p:nvSpPr>
              <p:spPr>
                <a:xfrm>
                  <a:off x="7164289" y="2452826"/>
                  <a:ext cx="7414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2000" dirty="0" smtClean="0">
                      <a:solidFill>
                        <a:schemeClr val="bg1"/>
                      </a:solidFill>
                      <a:latin typeface="Book Antiqua" pitchFamily="18" charset="0"/>
                    </a:rPr>
                    <a:t>80%</a:t>
                  </a:r>
                  <a:endParaRPr lang="es-CO" sz="2000" dirty="0">
                    <a:solidFill>
                      <a:schemeClr val="bg1"/>
                    </a:solidFill>
                    <a:latin typeface="Book Antiqua" pitchFamily="18" charset="0"/>
                  </a:endParaRPr>
                </a:p>
              </p:txBody>
            </p:sp>
            <p:sp>
              <p:nvSpPr>
                <p:cNvPr id="33" name="32 CuadroTexto"/>
                <p:cNvSpPr txBox="1"/>
                <p:nvPr/>
              </p:nvSpPr>
              <p:spPr>
                <a:xfrm>
                  <a:off x="6265145" y="1556792"/>
                  <a:ext cx="908127" cy="4216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 smtClean="0">
                      <a:solidFill>
                        <a:schemeClr val="bg1"/>
                      </a:solidFill>
                      <a:latin typeface="Book Antiqua" pitchFamily="18" charset="0"/>
                    </a:rPr>
                    <a:t>92,6</a:t>
                  </a:r>
                  <a:r>
                    <a:rPr lang="es-CO" sz="2000" dirty="0" smtClean="0">
                      <a:solidFill>
                        <a:schemeClr val="bg1"/>
                      </a:solidFill>
                      <a:latin typeface="Book Antiqua" pitchFamily="18" charset="0"/>
                    </a:rPr>
                    <a:t>%</a:t>
                  </a:r>
                  <a:endParaRPr lang="es-CO" sz="2000" dirty="0">
                    <a:solidFill>
                      <a:schemeClr val="bg1"/>
                    </a:solidFill>
                    <a:latin typeface="Book Antiqua" pitchFamily="18" charset="0"/>
                  </a:endParaRPr>
                </a:p>
              </p:txBody>
            </p:sp>
            <p:sp>
              <p:nvSpPr>
                <p:cNvPr id="34" name="33 CuadroTexto"/>
                <p:cNvSpPr txBox="1"/>
                <p:nvPr/>
              </p:nvSpPr>
              <p:spPr>
                <a:xfrm>
                  <a:off x="5550461" y="1916832"/>
                  <a:ext cx="884573" cy="3891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 smtClean="0">
                      <a:solidFill>
                        <a:schemeClr val="bg1"/>
                      </a:solidFill>
                      <a:latin typeface="Book Antiqua" pitchFamily="18" charset="0"/>
                    </a:rPr>
                    <a:t>86,8%</a:t>
                  </a:r>
                  <a:endParaRPr lang="es-CO" dirty="0">
                    <a:solidFill>
                      <a:schemeClr val="bg1"/>
                    </a:solidFill>
                    <a:latin typeface="Book Antiqua" pitchFamily="18" charset="0"/>
                  </a:endParaRPr>
                </a:p>
              </p:txBody>
            </p:sp>
            <p:sp>
              <p:nvSpPr>
                <p:cNvPr id="36" name="35 CuadroTexto"/>
                <p:cNvSpPr txBox="1"/>
                <p:nvPr/>
              </p:nvSpPr>
              <p:spPr>
                <a:xfrm>
                  <a:off x="2555776" y="4184794"/>
                  <a:ext cx="129406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400" dirty="0" smtClean="0">
                      <a:latin typeface="Book Antiqua" pitchFamily="18" charset="0"/>
                    </a:rPr>
                    <a:t>Tecnológico</a:t>
                  </a:r>
                  <a:endParaRPr lang="es-CO" sz="1400" dirty="0">
                    <a:latin typeface="Book Antiqua" pitchFamily="18" charset="0"/>
                  </a:endParaRPr>
                </a:p>
              </p:txBody>
            </p:sp>
            <p:sp>
              <p:nvSpPr>
                <p:cNvPr id="37" name="36 CuadroTexto"/>
                <p:cNvSpPr txBox="1"/>
                <p:nvPr/>
              </p:nvSpPr>
              <p:spPr>
                <a:xfrm>
                  <a:off x="4010463" y="4077072"/>
                  <a:ext cx="143289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400" dirty="0" smtClean="0">
                      <a:latin typeface="Book Antiqua" pitchFamily="18" charset="0"/>
                    </a:rPr>
                    <a:t>Profesional Universitario </a:t>
                  </a:r>
                  <a:endParaRPr lang="es-CO" sz="1400" dirty="0">
                    <a:latin typeface="Book Antiqua" pitchFamily="18" charset="0"/>
                  </a:endParaRPr>
                </a:p>
              </p:txBody>
            </p:sp>
            <p:sp>
              <p:nvSpPr>
                <p:cNvPr id="38" name="37 CuadroTexto"/>
                <p:cNvSpPr txBox="1"/>
                <p:nvPr/>
              </p:nvSpPr>
              <p:spPr>
                <a:xfrm>
                  <a:off x="5587376" y="4184794"/>
                  <a:ext cx="157691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400" dirty="0" smtClean="0">
                      <a:latin typeface="Book Antiqua" pitchFamily="18" charset="0"/>
                    </a:rPr>
                    <a:t>Especialización</a:t>
                  </a:r>
                  <a:endParaRPr lang="es-CO" sz="1400" dirty="0">
                    <a:latin typeface="Book Antiqua" pitchFamily="18" charset="0"/>
                  </a:endParaRPr>
                </a:p>
              </p:txBody>
            </p:sp>
            <p:sp>
              <p:nvSpPr>
                <p:cNvPr id="39" name="38 CuadroTexto"/>
                <p:cNvSpPr txBox="1"/>
                <p:nvPr/>
              </p:nvSpPr>
              <p:spPr>
                <a:xfrm>
                  <a:off x="7301478" y="4184794"/>
                  <a:ext cx="121687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400" dirty="0" smtClean="0">
                      <a:latin typeface="Book Antiqua" pitchFamily="18" charset="0"/>
                    </a:rPr>
                    <a:t>Maestría</a:t>
                  </a:r>
                  <a:endParaRPr lang="es-CO" sz="1400" dirty="0">
                    <a:latin typeface="Book Antiqua" pitchFamily="18" charset="0"/>
                  </a:endParaRPr>
                </a:p>
              </p:txBody>
            </p:sp>
            <p:sp>
              <p:nvSpPr>
                <p:cNvPr id="40" name="39 Cubo"/>
                <p:cNvSpPr/>
                <p:nvPr/>
              </p:nvSpPr>
              <p:spPr>
                <a:xfrm>
                  <a:off x="3283119" y="4725144"/>
                  <a:ext cx="135632" cy="144016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400" b="1" dirty="0">
                    <a:latin typeface="Book Antiqua" pitchFamily="18" charset="0"/>
                  </a:endParaRPr>
                </a:p>
              </p:txBody>
            </p:sp>
            <p:sp>
              <p:nvSpPr>
                <p:cNvPr id="42" name="41 CuadroTexto"/>
                <p:cNvSpPr txBox="1"/>
                <p:nvPr/>
              </p:nvSpPr>
              <p:spPr>
                <a:xfrm>
                  <a:off x="3434398" y="4633391"/>
                  <a:ext cx="107285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400" dirty="0" smtClean="0">
                      <a:latin typeface="Book Antiqua" pitchFamily="18" charset="0"/>
                    </a:rPr>
                    <a:t>Nacional</a:t>
                  </a:r>
                  <a:endParaRPr lang="es-CO" sz="1400" dirty="0">
                    <a:latin typeface="Book Antiqua" pitchFamily="18" charset="0"/>
                  </a:endParaRPr>
                </a:p>
              </p:txBody>
            </p:sp>
            <p:sp>
              <p:nvSpPr>
                <p:cNvPr id="44" name="43 Cubo"/>
                <p:cNvSpPr/>
                <p:nvPr/>
              </p:nvSpPr>
              <p:spPr>
                <a:xfrm>
                  <a:off x="4990026" y="4725144"/>
                  <a:ext cx="135632" cy="144016"/>
                </a:xfrm>
                <a:prstGeom prst="cub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sz="1400" b="1" dirty="0">
                    <a:latin typeface="Book Antiqua" pitchFamily="18" charset="0"/>
                  </a:endParaRPr>
                </a:p>
              </p:txBody>
            </p:sp>
            <p:sp>
              <p:nvSpPr>
                <p:cNvPr id="45" name="44 CuadroTexto"/>
                <p:cNvSpPr txBox="1"/>
                <p:nvPr/>
              </p:nvSpPr>
              <p:spPr>
                <a:xfrm>
                  <a:off x="5113961" y="4649668"/>
                  <a:ext cx="17209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400" dirty="0" smtClean="0">
                      <a:latin typeface="Book Antiqua" pitchFamily="18" charset="0"/>
                    </a:rPr>
                    <a:t>UNIMINUTO</a:t>
                  </a:r>
                  <a:endParaRPr lang="es-CO" sz="1400" dirty="0">
                    <a:latin typeface="Book Antiqua" pitchFamily="18" charset="0"/>
                  </a:endParaRPr>
                </a:p>
              </p:txBody>
            </p:sp>
            <p:sp>
              <p:nvSpPr>
                <p:cNvPr id="60" name="59 Elipse"/>
                <p:cNvSpPr/>
                <p:nvPr/>
              </p:nvSpPr>
              <p:spPr>
                <a:xfrm rot="5400000">
                  <a:off x="3499266" y="2341495"/>
                  <a:ext cx="144016" cy="1587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>
                    <a:latin typeface="Book Antiqua" pitchFamily="18" charset="0"/>
                  </a:endParaRPr>
                </a:p>
              </p:txBody>
            </p:sp>
            <p:sp>
              <p:nvSpPr>
                <p:cNvPr id="62" name="61 Elipse"/>
                <p:cNvSpPr/>
                <p:nvPr/>
              </p:nvSpPr>
              <p:spPr>
                <a:xfrm rot="5400000">
                  <a:off x="6530865" y="1477398"/>
                  <a:ext cx="144016" cy="1587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>
                    <a:latin typeface="Book Antiqua" pitchFamily="18" charset="0"/>
                  </a:endParaRPr>
                </a:p>
              </p:txBody>
            </p:sp>
            <p:sp>
              <p:nvSpPr>
                <p:cNvPr id="66" name="65 Elipse"/>
                <p:cNvSpPr/>
                <p:nvPr/>
              </p:nvSpPr>
              <p:spPr>
                <a:xfrm rot="5400000">
                  <a:off x="5011434" y="2125470"/>
                  <a:ext cx="144016" cy="1587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>
                    <a:latin typeface="Book Antiqua" pitchFamily="18" charset="0"/>
                  </a:endParaRPr>
                </a:p>
              </p:txBody>
            </p:sp>
            <p:sp>
              <p:nvSpPr>
                <p:cNvPr id="52" name="51 Cubo"/>
                <p:cNvSpPr/>
                <p:nvPr/>
              </p:nvSpPr>
              <p:spPr>
                <a:xfrm>
                  <a:off x="971600" y="3140968"/>
                  <a:ext cx="720080" cy="936104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>
                    <a:latin typeface="Book Antiqua" pitchFamily="18" charset="0"/>
                  </a:endParaRPr>
                </a:p>
              </p:txBody>
            </p:sp>
            <p:sp>
              <p:nvSpPr>
                <p:cNvPr id="54" name="53 CuadroTexto"/>
                <p:cNvSpPr txBox="1"/>
                <p:nvPr/>
              </p:nvSpPr>
              <p:spPr>
                <a:xfrm>
                  <a:off x="323528" y="3501008"/>
                  <a:ext cx="52943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sz="1200" dirty="0" smtClean="0">
                      <a:latin typeface="Book Antiqua" pitchFamily="18" charset="0"/>
                    </a:rPr>
                    <a:t>40%</a:t>
                  </a:r>
                  <a:endParaRPr lang="es-CO" sz="1200" dirty="0">
                    <a:latin typeface="Book Antiqua" pitchFamily="18" charset="0"/>
                  </a:endParaRPr>
                </a:p>
              </p:txBody>
            </p:sp>
            <p:sp>
              <p:nvSpPr>
                <p:cNvPr id="55" name="54 CuadroTexto"/>
                <p:cNvSpPr txBox="1"/>
                <p:nvPr/>
              </p:nvSpPr>
              <p:spPr>
                <a:xfrm>
                  <a:off x="893272" y="3244914"/>
                  <a:ext cx="884573" cy="3891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 smtClean="0">
                      <a:solidFill>
                        <a:schemeClr val="bg1"/>
                      </a:solidFill>
                      <a:latin typeface="Book Antiqua" pitchFamily="18" charset="0"/>
                    </a:rPr>
                    <a:t>63,9%</a:t>
                  </a:r>
                  <a:endParaRPr lang="es-CO" dirty="0">
                    <a:solidFill>
                      <a:schemeClr val="bg1"/>
                    </a:solidFill>
                    <a:latin typeface="Book Antiqua" pitchFamily="18" charset="0"/>
                  </a:endParaRPr>
                </a:p>
              </p:txBody>
            </p:sp>
            <p:sp>
              <p:nvSpPr>
                <p:cNvPr id="56" name="55 Cubo"/>
                <p:cNvSpPr/>
                <p:nvPr/>
              </p:nvSpPr>
              <p:spPr>
                <a:xfrm>
                  <a:off x="1619672" y="3429000"/>
                  <a:ext cx="720080" cy="648072"/>
                </a:xfrm>
                <a:prstGeom prst="cub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>
                    <a:latin typeface="Book Antiqua" pitchFamily="18" charset="0"/>
                  </a:endParaRPr>
                </a:p>
              </p:txBody>
            </p:sp>
            <p:sp>
              <p:nvSpPr>
                <p:cNvPr id="57" name="56 CuadroTexto"/>
                <p:cNvSpPr txBox="1"/>
                <p:nvPr/>
              </p:nvSpPr>
              <p:spPr>
                <a:xfrm>
                  <a:off x="1555148" y="3573016"/>
                  <a:ext cx="884573" cy="3891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CO" dirty="0" smtClean="0">
                      <a:solidFill>
                        <a:schemeClr val="bg1"/>
                      </a:solidFill>
                      <a:latin typeface="Book Antiqua" pitchFamily="18" charset="0"/>
                    </a:rPr>
                    <a:t>29,6%</a:t>
                  </a:r>
                  <a:endParaRPr lang="es-CO" dirty="0">
                    <a:solidFill>
                      <a:schemeClr val="bg1"/>
                    </a:solidFill>
                    <a:latin typeface="Book Antiqua" pitchFamily="18" charset="0"/>
                  </a:endParaRPr>
                </a:p>
              </p:txBody>
            </p:sp>
            <p:cxnSp>
              <p:nvCxnSpPr>
                <p:cNvPr id="63" name="62 Conector recto"/>
                <p:cNvCxnSpPr/>
                <p:nvPr/>
              </p:nvCxnSpPr>
              <p:spPr>
                <a:xfrm flipH="1">
                  <a:off x="880761" y="3645024"/>
                  <a:ext cx="1152000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63 Elipse"/>
                <p:cNvSpPr/>
                <p:nvPr/>
              </p:nvSpPr>
              <p:spPr>
                <a:xfrm rot="5400000">
                  <a:off x="1843082" y="3493622"/>
                  <a:ext cx="144016" cy="15878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>
                    <a:latin typeface="Book Antiqua" pitchFamily="18" charset="0"/>
                  </a:endParaRPr>
                </a:p>
              </p:txBody>
            </p:sp>
            <p:sp>
              <p:nvSpPr>
                <p:cNvPr id="67" name="66 CuadroTexto"/>
                <p:cNvSpPr txBox="1"/>
                <p:nvPr/>
              </p:nvSpPr>
              <p:spPr>
                <a:xfrm>
                  <a:off x="971600" y="4077072"/>
                  <a:ext cx="143289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400" dirty="0" smtClean="0">
                      <a:latin typeface="Book Antiqua" pitchFamily="18" charset="0"/>
                    </a:rPr>
                    <a:t>Técnico Profesional </a:t>
                  </a:r>
                  <a:endParaRPr lang="es-CO" sz="1400" dirty="0">
                    <a:latin typeface="Book Antiqua" pitchFamily="18" charset="0"/>
                  </a:endParaRPr>
                </a:p>
              </p:txBody>
            </p:sp>
          </p:grpSp>
          <p:sp>
            <p:nvSpPr>
              <p:cNvPr id="76" name="75 Cubo"/>
              <p:cNvSpPr/>
              <p:nvPr/>
            </p:nvSpPr>
            <p:spPr>
              <a:xfrm>
                <a:off x="6732240" y="2204864"/>
                <a:ext cx="561799" cy="1800200"/>
              </a:xfrm>
              <a:prstGeom prst="cub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>
                  <a:latin typeface="Book Antiqua" pitchFamily="18" charset="0"/>
                </a:endParaRPr>
              </a:p>
            </p:txBody>
          </p:sp>
          <p:sp>
            <p:nvSpPr>
              <p:cNvPr id="77" name="76 Cubo"/>
              <p:cNvSpPr/>
              <p:nvPr/>
            </p:nvSpPr>
            <p:spPr>
              <a:xfrm>
                <a:off x="7271200" y="1988840"/>
                <a:ext cx="561799" cy="2016224"/>
              </a:xfrm>
              <a:prstGeom prst="cub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>
                  <a:latin typeface="Book Antiqua" pitchFamily="18" charset="0"/>
                </a:endParaRPr>
              </a:p>
            </p:txBody>
          </p:sp>
          <p:sp>
            <p:nvSpPr>
              <p:cNvPr id="78" name="77 CuadroTexto"/>
              <p:cNvSpPr txBox="1"/>
              <p:nvPr/>
            </p:nvSpPr>
            <p:spPr>
              <a:xfrm>
                <a:off x="7205863" y="2204864"/>
                <a:ext cx="690135" cy="389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dirty="0" smtClean="0">
                    <a:solidFill>
                      <a:schemeClr val="bg1"/>
                    </a:solidFill>
                    <a:latin typeface="Book Antiqua" pitchFamily="18" charset="0"/>
                  </a:rPr>
                  <a:t>83,2%</a:t>
                </a:r>
                <a:endParaRPr lang="es-CO" dirty="0">
                  <a:solidFill>
                    <a:schemeClr val="bg1"/>
                  </a:solidFill>
                  <a:latin typeface="Book Antiqua" pitchFamily="18" charset="0"/>
                </a:endParaRPr>
              </a:p>
            </p:txBody>
          </p:sp>
          <p:sp>
            <p:nvSpPr>
              <p:cNvPr id="79" name="78 CuadroTexto"/>
              <p:cNvSpPr txBox="1"/>
              <p:nvPr/>
            </p:nvSpPr>
            <p:spPr>
              <a:xfrm>
                <a:off x="6656636" y="2380819"/>
                <a:ext cx="690135" cy="389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dirty="0" smtClean="0">
                    <a:solidFill>
                      <a:schemeClr val="bg1"/>
                    </a:solidFill>
                    <a:latin typeface="Book Antiqua" pitchFamily="18" charset="0"/>
                  </a:rPr>
                  <a:t>78,1%</a:t>
                </a:r>
                <a:endParaRPr lang="es-CO" dirty="0">
                  <a:solidFill>
                    <a:schemeClr val="bg1"/>
                  </a:solidFill>
                  <a:latin typeface="Book Antiqua" pitchFamily="18" charset="0"/>
                </a:endParaRPr>
              </a:p>
            </p:txBody>
          </p:sp>
          <p:sp>
            <p:nvSpPr>
              <p:cNvPr id="80" name="79 CuadroTexto"/>
              <p:cNvSpPr txBox="1"/>
              <p:nvPr/>
            </p:nvSpPr>
            <p:spPr>
              <a:xfrm>
                <a:off x="6850266" y="4112786"/>
                <a:ext cx="8370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400" dirty="0" smtClean="0">
                    <a:latin typeface="Book Antiqua" pitchFamily="18" charset="0"/>
                  </a:rPr>
                  <a:t>Total</a:t>
                </a:r>
                <a:endParaRPr lang="es-CO" sz="1400" dirty="0">
                  <a:latin typeface="Book Antiqua" pitchFamily="18" charset="0"/>
                </a:endParaRPr>
              </a:p>
            </p:txBody>
          </p:sp>
        </p:grpSp>
        <p:sp>
          <p:nvSpPr>
            <p:cNvPr id="81" name="80 Cubo"/>
            <p:cNvSpPr/>
            <p:nvPr/>
          </p:nvSpPr>
          <p:spPr>
            <a:xfrm>
              <a:off x="6215074" y="1643050"/>
              <a:ext cx="637059" cy="2376264"/>
            </a:xfrm>
            <a:prstGeom prst="cub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82" name="81 CuadroTexto"/>
            <p:cNvSpPr txBox="1"/>
            <p:nvPr/>
          </p:nvSpPr>
          <p:spPr>
            <a:xfrm>
              <a:off x="6232772" y="1844824"/>
              <a:ext cx="782587" cy="389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>
                  <a:solidFill>
                    <a:schemeClr val="bg1"/>
                  </a:solidFill>
                  <a:latin typeface="Book Antiqua" pitchFamily="18" charset="0"/>
                </a:rPr>
                <a:t>89,7%</a:t>
              </a:r>
              <a:endParaRPr lang="es-CO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  <p:sp>
          <p:nvSpPr>
            <p:cNvPr id="87" name="86 Cubo"/>
            <p:cNvSpPr/>
            <p:nvPr/>
          </p:nvSpPr>
          <p:spPr>
            <a:xfrm>
              <a:off x="6863899" y="1214422"/>
              <a:ext cx="637059" cy="2808312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88" name="87 CuadroTexto"/>
            <p:cNvSpPr txBox="1"/>
            <p:nvPr/>
          </p:nvSpPr>
          <p:spPr>
            <a:xfrm>
              <a:off x="6789809" y="1403484"/>
              <a:ext cx="782587" cy="3891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>
                  <a:solidFill>
                    <a:schemeClr val="bg1"/>
                  </a:solidFill>
                  <a:latin typeface="Book Antiqua" pitchFamily="18" charset="0"/>
                </a:rPr>
                <a:t>98,5%</a:t>
              </a:r>
              <a:endParaRPr lang="es-CO" dirty="0">
                <a:solidFill>
                  <a:schemeClr val="bg1"/>
                </a:solidFill>
                <a:latin typeface="Book Antiqua" pitchFamily="18" charset="0"/>
              </a:endParaRPr>
            </a:p>
          </p:txBody>
        </p:sp>
        <p:sp>
          <p:nvSpPr>
            <p:cNvPr id="89" name="88 Elipse"/>
            <p:cNvSpPr/>
            <p:nvPr/>
          </p:nvSpPr>
          <p:spPr>
            <a:xfrm rot="5400000">
              <a:off x="7072958" y="1270528"/>
              <a:ext cx="144016" cy="14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/>
            </a:p>
          </p:txBody>
        </p:sp>
        <p:sp>
          <p:nvSpPr>
            <p:cNvPr id="90" name="89 CuadroTexto"/>
            <p:cNvSpPr txBox="1"/>
            <p:nvPr/>
          </p:nvSpPr>
          <p:spPr>
            <a:xfrm>
              <a:off x="179512" y="1628800"/>
              <a:ext cx="4683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dirty="0" smtClean="0">
                  <a:latin typeface="Book Antiqua" pitchFamily="18" charset="0"/>
                </a:rPr>
                <a:t>90%</a:t>
              </a:r>
              <a:endParaRPr lang="es-CO" sz="1200" dirty="0">
                <a:latin typeface="Book Antiqua" pitchFamily="18" charset="0"/>
              </a:endParaRPr>
            </a:p>
          </p:txBody>
        </p:sp>
        <p:sp>
          <p:nvSpPr>
            <p:cNvPr id="68" name="88 Elipse"/>
            <p:cNvSpPr/>
            <p:nvPr/>
          </p:nvSpPr>
          <p:spPr>
            <a:xfrm rot="5400000">
              <a:off x="8390192" y="2093395"/>
              <a:ext cx="144016" cy="14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ChangeArrowheads="1"/>
          </p:cNvSpPr>
          <p:nvPr/>
        </p:nvSpPr>
        <p:spPr bwMode="auto">
          <a:xfrm>
            <a:off x="357188" y="1214438"/>
            <a:ext cx="8786812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buFont typeface="Arial" pitchFamily="34" charset="0"/>
              <a:buChar char="•"/>
              <a:defRPr/>
            </a:pPr>
            <a:r>
              <a:rPr lang="es-ES_tradnl" sz="3500" i="0" u="none" dirty="0">
                <a:solidFill>
                  <a:srgbClr val="003366"/>
                </a:solidFill>
                <a:latin typeface="Book Antiqua" pitchFamily="18" charset="0"/>
              </a:rPr>
              <a:t>Misional</a:t>
            </a:r>
          </a:p>
          <a:p>
            <a:pPr algn="l" eaLnBrk="0" hangingPunct="0">
              <a:buFont typeface="Arial" pitchFamily="34" charset="0"/>
              <a:buChar char="•"/>
              <a:defRPr/>
            </a:pPr>
            <a:endParaRPr lang="es-ES_tradnl" sz="1000" i="0" u="none" dirty="0">
              <a:solidFill>
                <a:srgbClr val="003366"/>
              </a:solidFill>
              <a:latin typeface="Book Antiqua" pitchFamily="18" charset="0"/>
            </a:endParaRPr>
          </a:p>
          <a:p>
            <a:pPr algn="l" eaLnBrk="0" hangingPunct="0">
              <a:buFont typeface="Arial" pitchFamily="34" charset="0"/>
              <a:buChar char="•"/>
              <a:defRPr/>
            </a:pPr>
            <a:r>
              <a:rPr lang="es-ES_tradnl" sz="3500" i="0" u="none" dirty="0">
                <a:solidFill>
                  <a:srgbClr val="003366"/>
                </a:solidFill>
                <a:latin typeface="Book Antiqua" pitchFamily="18" charset="0"/>
              </a:rPr>
              <a:t>Financiación</a:t>
            </a:r>
          </a:p>
          <a:p>
            <a:pPr algn="l" eaLnBrk="0" hangingPunct="0">
              <a:buFont typeface="Arial" pitchFamily="34" charset="0"/>
              <a:buChar char="•"/>
              <a:defRPr/>
            </a:pPr>
            <a:endParaRPr lang="es-ES_tradnl" sz="1000" i="0" u="none" dirty="0">
              <a:solidFill>
                <a:srgbClr val="003366"/>
              </a:solidFill>
              <a:latin typeface="Book Antiqua" pitchFamily="18" charset="0"/>
            </a:endParaRPr>
          </a:p>
          <a:p>
            <a:pPr algn="l" eaLnBrk="0" hangingPunct="0">
              <a:buFont typeface="Arial" pitchFamily="34" charset="0"/>
              <a:buChar char="•"/>
              <a:defRPr/>
            </a:pPr>
            <a:r>
              <a:rPr lang="es-ES_tradnl" sz="3500" i="0" u="none" dirty="0">
                <a:solidFill>
                  <a:srgbClr val="003366"/>
                </a:solidFill>
                <a:latin typeface="Book Antiqua" pitchFamily="18" charset="0"/>
              </a:rPr>
              <a:t>Calidad</a:t>
            </a:r>
          </a:p>
          <a:p>
            <a:pPr algn="l" eaLnBrk="0" hangingPunct="0">
              <a:buFont typeface="Arial" pitchFamily="34" charset="0"/>
              <a:buChar char="•"/>
              <a:defRPr/>
            </a:pPr>
            <a:endParaRPr lang="es-ES_tradnl" sz="1000" i="0" u="none" dirty="0">
              <a:solidFill>
                <a:srgbClr val="003366"/>
              </a:solidFill>
              <a:latin typeface="Book Antiqua" pitchFamily="18" charset="0"/>
            </a:endParaRPr>
          </a:p>
          <a:p>
            <a:pPr marL="177800" indent="-177800" algn="l" eaLnBrk="0" hangingPunct="0">
              <a:buFont typeface="Arial" pitchFamily="34" charset="0"/>
              <a:buChar char="•"/>
              <a:defRPr/>
            </a:pPr>
            <a:r>
              <a:rPr lang="es-ES_tradnl" sz="3500" i="0" u="none" dirty="0">
                <a:solidFill>
                  <a:srgbClr val="003366"/>
                </a:solidFill>
                <a:latin typeface="Book Antiqua" pitchFamily="18" charset="0"/>
              </a:rPr>
              <a:t>Diversificación de la Oferta Académica</a:t>
            </a:r>
          </a:p>
          <a:p>
            <a:pPr marL="177800" indent="-177800" algn="l" eaLnBrk="0" hangingPunct="0">
              <a:buFont typeface="Arial" pitchFamily="34" charset="0"/>
              <a:buChar char="•"/>
              <a:defRPr/>
            </a:pPr>
            <a:endParaRPr lang="es-ES_tradnl" sz="1000" i="0" u="none" dirty="0">
              <a:solidFill>
                <a:srgbClr val="003366"/>
              </a:solidFill>
              <a:latin typeface="Book Antiqua" pitchFamily="18" charset="0"/>
            </a:endParaRPr>
          </a:p>
          <a:p>
            <a:pPr algn="l" eaLnBrk="0" hangingPunct="0">
              <a:buFont typeface="Arial" pitchFamily="34" charset="0"/>
              <a:buChar char="•"/>
              <a:defRPr/>
            </a:pPr>
            <a:r>
              <a:rPr lang="es-ES_tradnl" sz="3500" i="0" u="none" dirty="0">
                <a:solidFill>
                  <a:srgbClr val="003366"/>
                </a:solidFill>
                <a:latin typeface="Book Antiqua" pitchFamily="18" charset="0"/>
              </a:rPr>
              <a:t>Regionalización</a:t>
            </a:r>
          </a:p>
          <a:p>
            <a:pPr algn="l" eaLnBrk="0" hangingPunct="0">
              <a:buFont typeface="Arial" pitchFamily="34" charset="0"/>
              <a:buChar char="•"/>
              <a:defRPr/>
            </a:pPr>
            <a:endParaRPr lang="es-ES_tradnl" sz="1000" i="0" u="none" dirty="0">
              <a:solidFill>
                <a:srgbClr val="003366"/>
              </a:solidFill>
              <a:latin typeface="Book Antiqua" pitchFamily="18" charset="0"/>
            </a:endParaRPr>
          </a:p>
          <a:p>
            <a:pPr algn="l" eaLnBrk="0" hangingPunct="0">
              <a:buFont typeface="Arial" pitchFamily="34" charset="0"/>
              <a:buChar char="•"/>
              <a:defRPr/>
            </a:pPr>
            <a:r>
              <a:rPr lang="es-ES_tradnl" sz="3500" i="0" u="none" dirty="0">
                <a:solidFill>
                  <a:srgbClr val="003366"/>
                </a:solidFill>
                <a:latin typeface="Book Antiqua" pitchFamily="18" charset="0"/>
              </a:rPr>
              <a:t>Innovación Social</a:t>
            </a:r>
          </a:p>
          <a:p>
            <a:pPr algn="l" eaLnBrk="0" hangingPunct="0">
              <a:buFont typeface="Arial" pitchFamily="34" charset="0"/>
              <a:buChar char="•"/>
              <a:defRPr/>
            </a:pPr>
            <a:endParaRPr lang="es-ES_tradnl" sz="1000" i="0" u="none" dirty="0">
              <a:solidFill>
                <a:srgbClr val="003366"/>
              </a:solidFill>
              <a:latin typeface="Book Antiqua" pitchFamily="18" charset="0"/>
            </a:endParaRPr>
          </a:p>
          <a:p>
            <a:pPr algn="l" eaLnBrk="0" hangingPunct="0">
              <a:buFont typeface="Arial" pitchFamily="34" charset="0"/>
              <a:buChar char="•"/>
              <a:defRPr/>
            </a:pPr>
            <a:r>
              <a:rPr lang="es-ES_tradnl" sz="3500" i="0" u="none" dirty="0">
                <a:solidFill>
                  <a:srgbClr val="003366"/>
                </a:solidFill>
                <a:latin typeface="Book Antiqua" pitchFamily="18" charset="0"/>
              </a:rPr>
              <a:t>Alianzas </a:t>
            </a:r>
            <a:endParaRPr lang="es-ES" sz="3500" i="0" u="none" dirty="0">
              <a:solidFill>
                <a:srgbClr val="003366"/>
              </a:solidFill>
              <a:latin typeface="Book Antiqua" pitchFamily="18" charset="0"/>
              <a:cs typeface="Tahoma" pitchFamily="34" charset="0"/>
            </a:endParaRPr>
          </a:p>
        </p:txBody>
      </p:sp>
      <p:sp>
        <p:nvSpPr>
          <p:cNvPr id="20483" name="Text Box 1030"/>
          <p:cNvSpPr txBox="1">
            <a:spLocks noChangeArrowheads="1"/>
          </p:cNvSpPr>
          <p:nvPr/>
        </p:nvSpPr>
        <p:spPr bwMode="auto">
          <a:xfrm>
            <a:off x="2987675" y="0"/>
            <a:ext cx="6156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4800" u="none" dirty="0">
                <a:solidFill>
                  <a:schemeClr val="bg1"/>
                </a:solidFill>
                <a:latin typeface="Book Antiqua" pitchFamily="18" charset="0"/>
              </a:rPr>
              <a:t>Estrategias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622" y="980728"/>
            <a:ext cx="4283968" cy="5505961"/>
          </a:xfrm>
          <a:prstGeom prst="rect">
            <a:avLst/>
          </a:prstGeom>
        </p:spPr>
      </p:pic>
      <p:sp>
        <p:nvSpPr>
          <p:cNvPr id="51203" name="Rectangle 2"/>
          <p:cNvSpPr>
            <a:spLocks noChangeArrowheads="1"/>
          </p:cNvSpPr>
          <p:nvPr/>
        </p:nvSpPr>
        <p:spPr bwMode="auto">
          <a:xfrm>
            <a:off x="2051050" y="160338"/>
            <a:ext cx="7092950" cy="5049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r">
              <a:lnSpc>
                <a:spcPct val="80000"/>
              </a:lnSpc>
              <a:buClr>
                <a:srgbClr val="003366"/>
              </a:buClr>
              <a:buFont typeface="Book Antiqua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_tradnl" sz="3200" b="1" i="1" u="none" dirty="0">
                <a:solidFill>
                  <a:schemeClr val="bg1"/>
                </a:solidFill>
                <a:latin typeface="Book Antiqua" pitchFamily="18" charset="0"/>
                <a:cs typeface="Tahoma" pitchFamily="34" charset="0"/>
              </a:rPr>
              <a:t>UNIMINUTO Multi-Campus </a:t>
            </a:r>
          </a:p>
        </p:txBody>
      </p:sp>
      <p:sp>
        <p:nvSpPr>
          <p:cNvPr id="11" name="11 Rectángulo"/>
          <p:cNvSpPr>
            <a:spLocks noChangeArrowheads="1"/>
          </p:cNvSpPr>
          <p:nvPr/>
        </p:nvSpPr>
        <p:spPr bwMode="auto">
          <a:xfrm>
            <a:off x="5004048" y="5589240"/>
            <a:ext cx="1584176" cy="1138773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49263"/>
            <a:r>
              <a:rPr lang="es-CO" sz="2800" b="1" dirty="0" smtClean="0">
                <a:solidFill>
                  <a:srgbClr val="002060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70</a:t>
            </a:r>
          </a:p>
          <a:p>
            <a:pPr algn="ctr" defTabSz="449263"/>
            <a:r>
              <a:rPr lang="es-CO" sz="2000" dirty="0" smtClean="0">
                <a:solidFill>
                  <a:srgbClr val="002060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Puntos de Atención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8" y="1065606"/>
            <a:ext cx="4616678" cy="57430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187593" y="5110088"/>
            <a:ext cx="58417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50" b="1" dirty="0">
                <a:latin typeface="Century Gothic" panose="020B0502020202020204" pitchFamily="34" charset="0"/>
              </a:rPr>
              <a:t> </a:t>
            </a:r>
            <a:endParaRPr lang="es-CO" sz="825" b="1" dirty="0">
              <a:latin typeface="Century Gothic" panose="020B0502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906457" y="3685608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 dirty="0">
                <a:latin typeface="Century Gothic" panose="020B0502020202020204" pitchFamily="34" charset="0"/>
              </a:rPr>
              <a:t>     </a:t>
            </a:r>
            <a:r>
              <a:rPr lang="es-CO" sz="1200" b="1" dirty="0" smtClean="0">
                <a:latin typeface="Century Gothic" panose="020B0502020202020204" pitchFamily="34" charset="0"/>
              </a:rPr>
              <a:t>                     </a:t>
            </a:r>
            <a:endParaRPr lang="es-CO" sz="1200" b="1" dirty="0">
              <a:latin typeface="Century Gothic" panose="020B0502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993273" y="3362442"/>
            <a:ext cx="51363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700" b="1" dirty="0"/>
              <a:t>    </a:t>
            </a:r>
            <a:r>
              <a:rPr lang="es-CO" sz="2700" b="1" dirty="0">
                <a:latin typeface="Century Gothic" panose="020B0502020202020204" pitchFamily="34" charset="0"/>
              </a:rPr>
              <a:t>GESTIÓN DE LA EDUCACIÓN</a:t>
            </a:r>
          </a:p>
          <a:p>
            <a:pPr algn="ctr"/>
            <a:r>
              <a:rPr lang="es-CO" sz="2700" b="1" dirty="0">
                <a:latin typeface="Century Gothic" panose="020B0502020202020204" pitchFamily="34" charset="0"/>
              </a:rPr>
              <a:t> VIRTUAL Y A DISTANCIA</a:t>
            </a:r>
            <a:endParaRPr lang="es-CO" sz="27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14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uadroTexto 3"/>
          <p:cNvSpPr txBox="1">
            <a:spLocks noChangeArrowheads="1"/>
          </p:cNvSpPr>
          <p:nvPr/>
        </p:nvSpPr>
        <p:spPr bwMode="auto">
          <a:xfrm>
            <a:off x="5487251" y="1122060"/>
            <a:ext cx="273985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Hitos Históricos UVD</a:t>
            </a:r>
          </a:p>
        </p:txBody>
      </p:sp>
      <p:pic>
        <p:nvPicPr>
          <p:cNvPr id="5" name="Imagen 4" descr="200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824037"/>
            <a:ext cx="97155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 descr="20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809750"/>
            <a:ext cx="97155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 descr="20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8" y="1809750"/>
            <a:ext cx="972741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 descr="201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086" y="1785937"/>
            <a:ext cx="137279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 descr="201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3881439"/>
            <a:ext cx="1547813" cy="157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 descr="201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7" y="3877867"/>
            <a:ext cx="1158479" cy="158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 descr="201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4" y="3857626"/>
            <a:ext cx="1188244" cy="162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 descr="2018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3858816"/>
            <a:ext cx="1565672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 descr="2004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45" y="1824038"/>
            <a:ext cx="964406" cy="156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6 Grupo"/>
          <p:cNvGrpSpPr>
            <a:grpSpLocks/>
          </p:cNvGrpSpPr>
          <p:nvPr/>
        </p:nvGrpSpPr>
        <p:grpSpPr bwMode="auto">
          <a:xfrm>
            <a:off x="5113736" y="3857626"/>
            <a:ext cx="1188244" cy="1621631"/>
            <a:chOff x="5294313" y="4000500"/>
            <a:chExt cx="1584325" cy="2162175"/>
          </a:xfrm>
        </p:grpSpPr>
        <p:pic>
          <p:nvPicPr>
            <p:cNvPr id="5134" name="Imagen 13" descr="2015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4313" y="4000500"/>
              <a:ext cx="1584325" cy="216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15 CuadroTexto"/>
            <p:cNvSpPr txBox="1"/>
            <p:nvPr/>
          </p:nvSpPr>
          <p:spPr>
            <a:xfrm>
              <a:off x="5637213" y="5554663"/>
              <a:ext cx="914400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CO" sz="7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(En proceso)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87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3"/>
          <a:srcRect l="98603"/>
          <a:stretch/>
        </p:blipFill>
        <p:spPr>
          <a:xfrm>
            <a:off x="6300192" y="1700988"/>
            <a:ext cx="1700808" cy="405027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517" y="1700809"/>
            <a:ext cx="3801132" cy="4050271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270443" y="3695026"/>
            <a:ext cx="14315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500" b="1" dirty="0">
                <a:solidFill>
                  <a:schemeClr val="accent5">
                    <a:lumMod val="75000"/>
                  </a:schemeClr>
                </a:solidFill>
                <a:cs typeface="Arabic Typesetting" panose="03020402040406030203" pitchFamily="66" charset="-78"/>
              </a:rPr>
              <a:t>Políticas Institucionales </a:t>
            </a:r>
            <a:endParaRPr lang="es-CO" sz="1500" b="1" dirty="0">
              <a:solidFill>
                <a:schemeClr val="accent5">
                  <a:lumMod val="75000"/>
                </a:schemeClr>
              </a:solidFill>
              <a:cs typeface="Arabic Typesetting" panose="03020402040406030203" pitchFamily="66" charset="-78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976598" y="5180671"/>
            <a:ext cx="184688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500" b="1" dirty="0">
                <a:solidFill>
                  <a:schemeClr val="accent5">
                    <a:lumMod val="75000"/>
                  </a:schemeClr>
                </a:solidFill>
                <a:cs typeface="Arabic Typesetting" panose="03020402040406030203" pitchFamily="66" charset="-78"/>
              </a:rPr>
              <a:t>Lineamientos</a:t>
            </a:r>
            <a:endParaRPr lang="es-CO" sz="1500" b="1" dirty="0">
              <a:solidFill>
                <a:schemeClr val="accent5">
                  <a:lumMod val="75000"/>
                </a:schemeClr>
              </a:solidFill>
              <a:cs typeface="Arabic Typesetting" panose="03020402040406030203" pitchFamily="66" charset="-78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012358" y="2078850"/>
            <a:ext cx="12417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500" b="1" dirty="0">
                <a:solidFill>
                  <a:schemeClr val="accent5">
                    <a:lumMod val="75000"/>
                  </a:schemeClr>
                </a:solidFill>
                <a:cs typeface="Arabic Typesetting" panose="03020402040406030203" pitchFamily="66" charset="-78"/>
              </a:rPr>
              <a:t>Contratación Docente</a:t>
            </a:r>
            <a:endParaRPr lang="es-CO" sz="1500" b="1" dirty="0">
              <a:solidFill>
                <a:schemeClr val="accent5">
                  <a:lumMod val="75000"/>
                </a:schemeClr>
              </a:solidFill>
              <a:cs typeface="Arabic Typesetting" panose="03020402040406030203" pitchFamily="66" charset="-78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328084" y="2294874"/>
            <a:ext cx="252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100" b="1" dirty="0">
                <a:solidFill>
                  <a:schemeClr val="bg1"/>
                </a:solidFill>
                <a:latin typeface="Agency FB" panose="020B0503020202020204" pitchFamily="34" charset="0"/>
                <a:cs typeface="Arabic Typesetting" panose="03020402040406030203" pitchFamily="66" charset="-78"/>
              </a:rPr>
              <a:t>1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5885581" y="3807042"/>
            <a:ext cx="252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100" b="1" dirty="0">
                <a:solidFill>
                  <a:schemeClr val="bg1"/>
                </a:solidFill>
                <a:latin typeface="Agency FB" panose="020B0503020202020204" pitchFamily="34" charset="0"/>
                <a:cs typeface="Arabic Typesetting" panose="03020402040406030203" pitchFamily="66" charset="-78"/>
              </a:rPr>
              <a:t>2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896036" y="5103186"/>
            <a:ext cx="252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100" b="1" dirty="0">
                <a:solidFill>
                  <a:schemeClr val="bg1"/>
                </a:solidFill>
                <a:latin typeface="Agency FB" panose="020B0503020202020204" pitchFamily="34" charset="0"/>
                <a:cs typeface="Arabic Typesetting" panose="03020402040406030203" pitchFamily="66" charset="-78"/>
              </a:rPr>
              <a:t>3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293293" y="4833156"/>
            <a:ext cx="252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100" b="1" dirty="0">
                <a:solidFill>
                  <a:schemeClr val="bg1"/>
                </a:solidFill>
                <a:latin typeface="Agency FB" panose="020B0503020202020204" pitchFamily="34" charset="0"/>
                <a:cs typeface="Arabic Typesetting" panose="03020402040406030203" pitchFamily="66" charset="-78"/>
              </a:rPr>
              <a:t>4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2699227" y="3320988"/>
            <a:ext cx="252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100" b="1" dirty="0">
                <a:solidFill>
                  <a:schemeClr val="bg1"/>
                </a:solidFill>
                <a:latin typeface="Agency FB" panose="020B0503020202020204" pitchFamily="34" charset="0"/>
                <a:cs typeface="Arabic Typesetting" panose="03020402040406030203" pitchFamily="66" charset="-78"/>
              </a:rPr>
              <a:t>5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725341" y="2017936"/>
            <a:ext cx="252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100" b="1" dirty="0">
                <a:solidFill>
                  <a:schemeClr val="bg1"/>
                </a:solidFill>
                <a:latin typeface="Agency FB" panose="020B0503020202020204" pitchFamily="34" charset="0"/>
                <a:cs typeface="Arabic Typesetting" panose="03020402040406030203" pitchFamily="66" charset="-78"/>
              </a:rPr>
              <a:t>6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129498" y="2280027"/>
            <a:ext cx="229325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500" b="1" dirty="0">
                <a:solidFill>
                  <a:schemeClr val="accent5">
                    <a:lumMod val="75000"/>
                  </a:schemeClr>
                </a:solidFill>
                <a:cs typeface="Arabic Typesetting" panose="03020402040406030203" pitchFamily="66" charset="-78"/>
              </a:rPr>
              <a:t>Estatutos</a:t>
            </a:r>
            <a:r>
              <a:rPr lang="es-CO" sz="1500" b="1" dirty="0">
                <a:solidFill>
                  <a:schemeClr val="accent5">
                    <a:lumMod val="75000"/>
                  </a:schemeClr>
                </a:solidFill>
                <a:latin typeface="Agency FB" panose="020B0503020202020204" pitchFamily="34" charset="0"/>
                <a:cs typeface="Arabic Typesetting" panose="03020402040406030203" pitchFamily="66" charset="-78"/>
              </a:rPr>
              <a:t> </a:t>
            </a:r>
            <a:endParaRPr lang="es-CO" sz="1500" b="1" dirty="0">
              <a:solidFill>
                <a:schemeClr val="accent5">
                  <a:lumMod val="75000"/>
                </a:schemeClr>
              </a:solidFill>
              <a:latin typeface="Agency FB" panose="020B05030202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373410" y="3264586"/>
            <a:ext cx="126215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500" b="1" dirty="0">
                <a:solidFill>
                  <a:schemeClr val="accent5">
                    <a:lumMod val="75000"/>
                  </a:schemeClr>
                </a:solidFill>
                <a:cs typeface="Arabic Typesetting" panose="03020402040406030203" pitchFamily="66" charset="-78"/>
              </a:rPr>
              <a:t>Plan de desarrollo Reto 7.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1126216" y="4962652"/>
            <a:ext cx="24196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500" b="1" dirty="0">
                <a:solidFill>
                  <a:schemeClr val="accent5">
                    <a:lumMod val="75000"/>
                  </a:schemeClr>
                </a:solidFill>
                <a:cs typeface="Arabic Typesetting" panose="03020402040406030203" pitchFamily="66" charset="-78"/>
              </a:rPr>
              <a:t>Reglamentos  </a:t>
            </a:r>
          </a:p>
          <a:p>
            <a:pPr algn="ctr"/>
            <a:r>
              <a:rPr lang="es-CO" sz="1500" b="1" dirty="0">
                <a:solidFill>
                  <a:schemeClr val="accent5">
                    <a:lumMod val="75000"/>
                  </a:schemeClr>
                </a:solidFill>
                <a:cs typeface="Arabic Typesetting" panose="03020402040406030203" pitchFamily="66" charset="-78"/>
              </a:rPr>
              <a:t>Estudiantil – Profesoral </a:t>
            </a:r>
            <a:endParaRPr lang="es-CO" sz="1500" b="1" dirty="0">
              <a:solidFill>
                <a:schemeClr val="accent5">
                  <a:lumMod val="75000"/>
                </a:schemeClr>
              </a:solidFill>
              <a:cs typeface="Arabic Typesetting" panose="03020402040406030203" pitchFamily="66" charset="-78"/>
            </a:endParaRPr>
          </a:p>
        </p:txBody>
      </p:sp>
      <p:sp>
        <p:nvSpPr>
          <p:cNvPr id="28" name="3 CuadroTexto"/>
          <p:cNvSpPr txBox="1"/>
          <p:nvPr/>
        </p:nvSpPr>
        <p:spPr>
          <a:xfrm>
            <a:off x="3707905" y="3423337"/>
            <a:ext cx="14109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50" b="1" u="sng" dirty="0">
                <a:solidFill>
                  <a:schemeClr val="accent1">
                    <a:lumMod val="50000"/>
                  </a:schemeClr>
                </a:solidFill>
              </a:rPr>
              <a:t>Ajustes a la Normatividad </a:t>
            </a:r>
            <a:endParaRPr lang="es-CO" sz="165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CuadroTexto 22"/>
          <p:cNvSpPr txBox="1">
            <a:spLocks noChangeArrowheads="1"/>
          </p:cNvSpPr>
          <p:nvPr/>
        </p:nvSpPr>
        <p:spPr bwMode="auto">
          <a:xfrm>
            <a:off x="5580677" y="1102605"/>
            <a:ext cx="325602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Hitos </a:t>
            </a:r>
            <a:r>
              <a:rPr lang="es-ES_tradnl" altLang="es-CO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Organizacionales </a:t>
            </a:r>
            <a:endParaRPr lang="es-ES_tradnl" altLang="es-CO" sz="2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0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uadroTexto 3"/>
          <p:cNvSpPr txBox="1">
            <a:spLocks noChangeArrowheads="1"/>
          </p:cNvSpPr>
          <p:nvPr/>
        </p:nvSpPr>
        <p:spPr bwMode="auto">
          <a:xfrm>
            <a:off x="2969938" y="1002394"/>
            <a:ext cx="6061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O" sz="1800" b="1" dirty="0">
                <a:solidFill>
                  <a:schemeClr val="bg1"/>
                </a:solidFill>
              </a:rPr>
              <a:t>HISTÓRICO ESTUDIANTES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O" sz="1800" b="1" dirty="0">
                <a:solidFill>
                  <a:schemeClr val="bg1"/>
                </a:solidFill>
              </a:rPr>
              <a:t>Virtual y Distancia 2012 - 2018-1, Sistema UNIMINUTO</a:t>
            </a:r>
          </a:p>
        </p:txBody>
      </p:sp>
      <p:graphicFrame>
        <p:nvGraphicFramePr>
          <p:cNvPr id="25604" name="Objeto 4"/>
          <p:cNvGraphicFramePr>
            <a:graphicFrameLocks noChangeAspect="1"/>
          </p:cNvGraphicFramePr>
          <p:nvPr/>
        </p:nvGraphicFramePr>
        <p:xfrm>
          <a:off x="6275785" y="3613548"/>
          <a:ext cx="1485900" cy="2150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Hoja de cálculo" r:id="rId3" imgW="1981392" imgH="2866925" progId="Excel.Sheet.8">
                  <p:embed/>
                </p:oleObj>
              </mc:Choice>
              <mc:Fallback>
                <p:oleObj name="Hoja de cálculo" r:id="rId3" imgW="1981392" imgH="286692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5785" y="3613548"/>
                        <a:ext cx="1485900" cy="2150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to 9"/>
          <p:cNvGraphicFramePr>
            <a:graphicFrameLocks noChangeAspect="1"/>
          </p:cNvGraphicFramePr>
          <p:nvPr/>
        </p:nvGraphicFramePr>
        <p:xfrm>
          <a:off x="5981700" y="1900239"/>
          <a:ext cx="1943100" cy="1607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Hoja de cálculo" r:id="rId5" imgW="2590992" imgH="2142997" progId="Excel.Sheet.8">
                  <p:embed/>
                </p:oleObj>
              </mc:Choice>
              <mc:Fallback>
                <p:oleObj name="Hoja de cálculo" r:id="rId5" imgW="2590992" imgH="214299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700" y="1900239"/>
                        <a:ext cx="1943100" cy="1607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hart 2"/>
          <p:cNvGraphicFramePr>
            <a:graphicFrameLocks/>
          </p:cNvGraphicFramePr>
          <p:nvPr>
            <p:extLst/>
          </p:nvPr>
        </p:nvGraphicFramePr>
        <p:xfrm>
          <a:off x="593418" y="2370913"/>
          <a:ext cx="4407694" cy="3078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14 CuadroTexto">
            <a:extLst>
              <a:ext uri="{FF2B5EF4-FFF2-40B4-BE49-F238E27FC236}">
                <a16:creationId xmlns="" xmlns:a16="http://schemas.microsoft.com/office/drawing/2014/main" id="{A9DF4E8B-7DE3-48E1-9FF3-85D5606F3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506" y="5538355"/>
            <a:ext cx="3284934" cy="3462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O" sz="825" dirty="0">
                <a:solidFill>
                  <a:schemeClr val="accent5">
                    <a:lumMod val="75000"/>
                  </a:schemeClr>
                </a:solidFill>
              </a:rPr>
              <a:t>Fuente: Sistema de Información Integrado, 8 junio/18</a:t>
            </a:r>
          </a:p>
          <a:p>
            <a:pPr eaLnBrk="1" hangingPunct="1">
              <a:defRPr/>
            </a:pPr>
            <a:r>
              <a:rPr lang="es-CO" altLang="es-CO" sz="825" dirty="0">
                <a:solidFill>
                  <a:schemeClr val="accent5">
                    <a:lumMod val="75000"/>
                  </a:schemeClr>
                </a:solidFill>
              </a:rPr>
              <a:t>No incluye  Educación Continua. </a:t>
            </a:r>
          </a:p>
        </p:txBody>
      </p:sp>
    </p:spTree>
    <p:extLst>
      <p:ext uri="{BB962C8B-B14F-4D97-AF65-F5344CB8AC3E}">
        <p14:creationId xmlns:p14="http://schemas.microsoft.com/office/powerpoint/2010/main" val="52675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8 Conector recto"/>
          <p:cNvCxnSpPr>
            <a:cxnSpLocks noChangeShapeType="1"/>
          </p:cNvCxnSpPr>
          <p:nvPr/>
        </p:nvCxnSpPr>
        <p:spPr bwMode="auto">
          <a:xfrm flipH="1">
            <a:off x="0" y="1046163"/>
            <a:ext cx="78851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31" name="Imagen 1" descr="MODELO DE EDUCACION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522288"/>
            <a:ext cx="9123362" cy="705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28A6256-1A19-4591-8B1E-86C49E69527F}"/>
              </a:ext>
            </a:extLst>
          </p:cNvPr>
          <p:cNvSpPr txBox="1"/>
          <p:nvPr/>
        </p:nvSpPr>
        <p:spPr>
          <a:xfrm>
            <a:off x="179512" y="1079352"/>
            <a:ext cx="4943475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dirty="0">
                <a:solidFill>
                  <a:srgbClr val="012386"/>
                </a:solidFill>
                <a:latin typeface="+mj-lt"/>
                <a:ea typeface="+mn-ea"/>
                <a:cs typeface="Futura Book"/>
              </a:rPr>
              <a:t>MODELO EDUCATIVO</a:t>
            </a:r>
            <a:endParaRPr lang="es-ES_tradnl" sz="3600" dirty="0">
              <a:solidFill>
                <a:srgbClr val="012386"/>
              </a:solidFill>
              <a:latin typeface="+mj-lt"/>
              <a:ea typeface="+mn-ea"/>
              <a:cs typeface="Futura MdCn BT Italic"/>
            </a:endParaRPr>
          </a:p>
        </p:txBody>
      </p:sp>
    </p:spTree>
    <p:extLst>
      <p:ext uri="{BB962C8B-B14F-4D97-AF65-F5344CB8AC3E}">
        <p14:creationId xmlns:p14="http://schemas.microsoft.com/office/powerpoint/2010/main" val="199802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n 4" descr="estudiante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8 Conector recto"/>
          <p:cNvCxnSpPr>
            <a:cxnSpLocks noChangeShapeType="1"/>
          </p:cNvCxnSpPr>
          <p:nvPr/>
        </p:nvCxnSpPr>
        <p:spPr bwMode="auto">
          <a:xfrm flipH="1">
            <a:off x="-11113" y="982663"/>
            <a:ext cx="78851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C3D5ADB-D82E-4E2E-8C03-EF2B2733FB14}"/>
              </a:ext>
            </a:extLst>
          </p:cNvPr>
          <p:cNvSpPr txBox="1"/>
          <p:nvPr/>
        </p:nvSpPr>
        <p:spPr>
          <a:xfrm>
            <a:off x="5508104" y="-99392"/>
            <a:ext cx="3345147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dirty="0">
                <a:solidFill>
                  <a:schemeClr val="bg1"/>
                </a:solidFill>
                <a:latin typeface="+mj-lt"/>
                <a:ea typeface="+mn-ea"/>
                <a:cs typeface="Futura Book" charset="0"/>
              </a:rPr>
              <a:t>ESTUDIANTE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dirty="0">
                <a:solidFill>
                  <a:schemeClr val="bg1"/>
                </a:solidFill>
                <a:latin typeface="+mj-lt"/>
                <a:ea typeface="+mn-ea"/>
                <a:cs typeface="Futura Book" charset="0"/>
              </a:rPr>
              <a:t>como centro del proceso </a:t>
            </a:r>
            <a:endParaRPr lang="es-ES_tradnl" sz="2400" dirty="0">
              <a:solidFill>
                <a:schemeClr val="bg1"/>
              </a:solidFill>
              <a:latin typeface="+mj-lt"/>
              <a:ea typeface="+mn-ea"/>
              <a:cs typeface="Futura MdCn BT Italic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3600" dirty="0">
              <a:solidFill>
                <a:schemeClr val="bg1"/>
              </a:solidFill>
              <a:latin typeface="+mj-lt"/>
              <a:ea typeface="+mn-ea"/>
              <a:cs typeface="Futura MdCn BT Italic"/>
            </a:endParaRPr>
          </a:p>
        </p:txBody>
      </p:sp>
    </p:spTree>
    <p:extLst>
      <p:ext uri="{BB962C8B-B14F-4D97-AF65-F5344CB8AC3E}">
        <p14:creationId xmlns:p14="http://schemas.microsoft.com/office/powerpoint/2010/main" val="57413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885AD37-D26B-4481-97BA-3426C0C85E6B}"/>
              </a:ext>
            </a:extLst>
          </p:cNvPr>
          <p:cNvSpPr txBox="1"/>
          <p:nvPr/>
        </p:nvSpPr>
        <p:spPr>
          <a:xfrm>
            <a:off x="4806157" y="-36095"/>
            <a:ext cx="3804055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dirty="0">
                <a:solidFill>
                  <a:schemeClr val="bg1"/>
                </a:solidFill>
                <a:latin typeface="+mj-lt"/>
                <a:ea typeface="+mn-ea"/>
                <a:cs typeface="Futura Book"/>
              </a:rPr>
              <a:t>MEDIOS Y RECURSOS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dirty="0">
                <a:solidFill>
                  <a:schemeClr val="bg1"/>
                </a:solidFill>
                <a:latin typeface="+mj-lt"/>
                <a:ea typeface="+mn-ea"/>
                <a:cs typeface="Futura MdCn BT Italic"/>
              </a:rPr>
              <a:t>Educativos de apoyo </a:t>
            </a:r>
          </a:p>
        </p:txBody>
      </p:sp>
      <p:cxnSp>
        <p:nvCxnSpPr>
          <p:cNvPr id="5" name="8 Conector recto"/>
          <p:cNvCxnSpPr>
            <a:cxnSpLocks noChangeShapeType="1"/>
          </p:cNvCxnSpPr>
          <p:nvPr/>
        </p:nvCxnSpPr>
        <p:spPr bwMode="auto">
          <a:xfrm flipH="1">
            <a:off x="-49213" y="969963"/>
            <a:ext cx="78851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80" name="Imagen 5" descr="GU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4068763"/>
            <a:ext cx="4059238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Imagen 11" descr="aulas.png">
            <a:hlinkClick r:id="rId3" tooltip="Ir al Aula virtual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730375"/>
            <a:ext cx="4024313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xmlns="" id="{A8E6DCCF-7DAE-4B44-8D27-1DC1746F4D00}"/>
              </a:ext>
            </a:extLst>
          </p:cNvPr>
          <p:cNvSpPr/>
          <p:nvPr/>
        </p:nvSpPr>
        <p:spPr>
          <a:xfrm>
            <a:off x="2244725" y="5640388"/>
            <a:ext cx="1457325" cy="407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Aula virtual 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xmlns="" id="{9DD2D6CE-29E6-4454-9B44-EA9E8D82A882}"/>
              </a:ext>
            </a:extLst>
          </p:cNvPr>
          <p:cNvSpPr/>
          <p:nvPr/>
        </p:nvSpPr>
        <p:spPr>
          <a:xfrm>
            <a:off x="6824663" y="5684838"/>
            <a:ext cx="2017712" cy="407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>
                <a:solidFill>
                  <a:srgbClr val="FFFFFF"/>
                </a:solidFill>
                <a:ea typeface="MS PGothic" pitchFamily="34" charset="-128"/>
              </a:rPr>
              <a:t>Guía de estudio</a:t>
            </a:r>
          </a:p>
        </p:txBody>
      </p:sp>
      <p:pic>
        <p:nvPicPr>
          <p:cNvPr id="24584" name="Imagen 1" descr="tutor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1246188"/>
            <a:ext cx="41338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xmlns="" id="{F5E85774-CEF4-44B3-A72F-761EA180ACD5}"/>
              </a:ext>
            </a:extLst>
          </p:cNvPr>
          <p:cNvSpPr/>
          <p:nvPr/>
        </p:nvSpPr>
        <p:spPr>
          <a:xfrm>
            <a:off x="5384800" y="3841750"/>
            <a:ext cx="1055688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>
                <a:solidFill>
                  <a:srgbClr val="FFFFFF"/>
                </a:solidFill>
                <a:ea typeface="MS PGothic" pitchFamily="34" charset="-128"/>
              </a:rPr>
              <a:t>Tutorías</a:t>
            </a:r>
          </a:p>
        </p:txBody>
      </p:sp>
      <p:sp>
        <p:nvSpPr>
          <p:cNvPr id="24586" name="Rectángulo redondeado 9"/>
          <p:cNvSpPr>
            <a:spLocks noChangeArrowheads="1"/>
          </p:cNvSpPr>
          <p:nvPr/>
        </p:nvSpPr>
        <p:spPr bwMode="auto">
          <a:xfrm rot="-5400000">
            <a:off x="-1737518" y="3628231"/>
            <a:ext cx="4318000" cy="5222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>
            <a:solidFill>
              <a:srgbClr val="2C4D8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O" sz="2400">
                <a:solidFill>
                  <a:srgbClr val="FFFFFF"/>
                </a:solidFill>
              </a:rPr>
              <a:t>      Diseño educativo</a:t>
            </a:r>
          </a:p>
        </p:txBody>
      </p:sp>
    </p:spTree>
    <p:extLst>
      <p:ext uri="{BB962C8B-B14F-4D97-AF65-F5344CB8AC3E}">
        <p14:creationId xmlns:p14="http://schemas.microsoft.com/office/powerpoint/2010/main" val="83049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ChangeArrowheads="1"/>
          </p:cNvSpPr>
          <p:nvPr/>
        </p:nvSpPr>
        <p:spPr bwMode="auto">
          <a:xfrm>
            <a:off x="468313" y="4249738"/>
            <a:ext cx="842486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s-ES_tradnl" sz="6000" b="1" i="1" u="none" dirty="0">
                <a:solidFill>
                  <a:srgbClr val="003366"/>
                </a:solidFill>
                <a:latin typeface="Book Antiqua" pitchFamily="18" charset="0"/>
                <a:cs typeface="Tahoma" pitchFamily="34" charset="0"/>
              </a:rPr>
              <a:t>UNIMINUTO</a:t>
            </a:r>
          </a:p>
          <a:p>
            <a:pPr algn="r" eaLnBrk="0" hangingPunct="0"/>
            <a:r>
              <a:rPr lang="es-ES_tradnl" sz="3200" b="1" i="1" u="none" dirty="0">
                <a:solidFill>
                  <a:srgbClr val="003366"/>
                </a:solidFill>
                <a:latin typeface="Book Antiqua" pitchFamily="18" charset="0"/>
                <a:cs typeface="Tahoma" pitchFamily="34" charset="0"/>
              </a:rPr>
              <a:t>Corporación Universitaria Minuto de Dios </a:t>
            </a:r>
            <a:endParaRPr lang="es-ES" sz="3200" b="1" i="1" u="none" dirty="0">
              <a:solidFill>
                <a:srgbClr val="003366"/>
              </a:solidFill>
              <a:latin typeface="Book Antiqua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7"/>
          <p:cNvSpPr>
            <a:spLocks noChangeShapeType="1"/>
          </p:cNvSpPr>
          <p:nvPr/>
        </p:nvSpPr>
        <p:spPr bwMode="auto">
          <a:xfrm>
            <a:off x="4979988" y="2809875"/>
            <a:ext cx="0" cy="215900"/>
          </a:xfrm>
          <a:prstGeom prst="line">
            <a:avLst/>
          </a:prstGeom>
          <a:noFill/>
          <a:ln w="28575">
            <a:solidFill>
              <a:srgbClr val="3F6C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_tradnl"/>
          </a:p>
        </p:txBody>
      </p:sp>
      <p:sp>
        <p:nvSpPr>
          <p:cNvPr id="25603" name="12 Rectángulo redondeado"/>
          <p:cNvSpPr>
            <a:spLocks noChangeArrowheads="1"/>
          </p:cNvSpPr>
          <p:nvPr/>
        </p:nvSpPr>
        <p:spPr bwMode="auto">
          <a:xfrm rot="5400000">
            <a:off x="5954713" y="3303588"/>
            <a:ext cx="5137150" cy="64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endParaRPr lang="es-CO" altLang="es-CO" sz="1800">
              <a:solidFill>
                <a:srgbClr val="FFFFFF"/>
              </a:solidFill>
              <a:latin typeface="Calibri" charset="0"/>
            </a:endParaRP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s-CO" altLang="es-CO" sz="2400">
                <a:solidFill>
                  <a:srgbClr val="FFFFFF"/>
                </a:solidFill>
                <a:latin typeface="Calibri" charset="0"/>
              </a:rPr>
              <a:t>Autoevaluación  permanente</a:t>
            </a:r>
            <a:r>
              <a:rPr lang="es-CO" altLang="es-CO" sz="1800">
                <a:solidFill>
                  <a:srgbClr val="FFFFFF"/>
                </a:solidFill>
                <a:latin typeface="Calibri" charset="0"/>
              </a:rPr>
              <a:t> </a:t>
            </a:r>
          </a:p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s-CO" altLang="es-CO" sz="1800">
                <a:solidFill>
                  <a:srgbClr val="FFFFFF"/>
                </a:solidFill>
                <a:latin typeface="Calibri" charset="0"/>
              </a:rPr>
              <a:t> </a:t>
            </a:r>
          </a:p>
        </p:txBody>
      </p:sp>
      <p:sp>
        <p:nvSpPr>
          <p:cNvPr id="25604" name="5 Rectángulo redondeado"/>
          <p:cNvSpPr>
            <a:spLocks noChangeArrowheads="1"/>
          </p:cNvSpPr>
          <p:nvPr/>
        </p:nvSpPr>
        <p:spPr bwMode="auto">
          <a:xfrm>
            <a:off x="157163" y="2105025"/>
            <a:ext cx="1582737" cy="7921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s-CO" altLang="es-CO" sz="1200" b="1">
                <a:solidFill>
                  <a:srgbClr val="FFFFFF"/>
                </a:solidFill>
              </a:rPr>
              <a:t>Planificación proceso de producción </a:t>
            </a:r>
          </a:p>
        </p:txBody>
      </p:sp>
      <p:sp>
        <p:nvSpPr>
          <p:cNvPr id="25605" name="7 Rectángulo redondeado"/>
          <p:cNvSpPr>
            <a:spLocks noChangeArrowheads="1"/>
          </p:cNvSpPr>
          <p:nvPr/>
        </p:nvSpPr>
        <p:spPr bwMode="auto">
          <a:xfrm>
            <a:off x="4260850" y="2105025"/>
            <a:ext cx="1439863" cy="7921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s-CO" altLang="es-CO" sz="1200" b="1">
                <a:solidFill>
                  <a:srgbClr val="FFFFFF"/>
                </a:solidFill>
              </a:rPr>
              <a:t>Diseño del Material  </a:t>
            </a:r>
          </a:p>
        </p:txBody>
      </p:sp>
      <p:sp>
        <p:nvSpPr>
          <p:cNvPr id="25606" name="8 Rectángulo redondeado"/>
          <p:cNvSpPr>
            <a:spLocks noChangeArrowheads="1"/>
          </p:cNvSpPr>
          <p:nvPr/>
        </p:nvSpPr>
        <p:spPr bwMode="auto">
          <a:xfrm>
            <a:off x="6421438" y="2247900"/>
            <a:ext cx="1511300" cy="5762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s-CO" altLang="es-CO" sz="1200" b="1">
                <a:solidFill>
                  <a:srgbClr val="FFFFFF"/>
                </a:solidFill>
              </a:rPr>
              <a:t>Revisión pedagógica</a:t>
            </a:r>
          </a:p>
        </p:txBody>
      </p:sp>
      <p:sp>
        <p:nvSpPr>
          <p:cNvPr id="25607" name="10 Rectángulo redondeado"/>
          <p:cNvSpPr>
            <a:spLocks noChangeArrowheads="1"/>
          </p:cNvSpPr>
          <p:nvPr/>
        </p:nvSpPr>
        <p:spPr bwMode="auto">
          <a:xfrm>
            <a:off x="2533650" y="4768850"/>
            <a:ext cx="1800225" cy="5762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s-CO" altLang="es-CO" sz="1200" b="1">
                <a:solidFill>
                  <a:srgbClr val="FFFFFF"/>
                </a:solidFill>
              </a:rPr>
              <a:t>Reajuste y producción final</a:t>
            </a:r>
          </a:p>
        </p:txBody>
      </p:sp>
      <p:sp>
        <p:nvSpPr>
          <p:cNvPr id="25608" name="11 Rectángulo redondeado"/>
          <p:cNvSpPr>
            <a:spLocks noChangeArrowheads="1"/>
          </p:cNvSpPr>
          <p:nvPr/>
        </p:nvSpPr>
        <p:spPr bwMode="auto">
          <a:xfrm>
            <a:off x="4692650" y="4768850"/>
            <a:ext cx="1547813" cy="5762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s-CO" altLang="es-CO" sz="1200" b="1">
                <a:solidFill>
                  <a:srgbClr val="FFFFFF"/>
                </a:solidFill>
              </a:rPr>
              <a:t>Virtualización</a:t>
            </a:r>
          </a:p>
        </p:txBody>
      </p:sp>
      <p:sp>
        <p:nvSpPr>
          <p:cNvPr id="25609" name="12 Rectángulo redondeado"/>
          <p:cNvSpPr>
            <a:spLocks noChangeArrowheads="1"/>
          </p:cNvSpPr>
          <p:nvPr/>
        </p:nvSpPr>
        <p:spPr bwMode="auto">
          <a:xfrm>
            <a:off x="660400" y="4768850"/>
            <a:ext cx="1512888" cy="5762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s-CO" altLang="es-CO" sz="1200" b="1">
                <a:solidFill>
                  <a:srgbClr val="FFFFFF"/>
                </a:solidFill>
              </a:rPr>
              <a:t>Corrección de estilo </a:t>
            </a:r>
          </a:p>
        </p:txBody>
      </p:sp>
      <p:cxnSp>
        <p:nvCxnSpPr>
          <p:cNvPr id="34" name="33 Forma">
            <a:extLst>
              <a:ext uri="{FF2B5EF4-FFF2-40B4-BE49-F238E27FC236}">
                <a16:creationId xmlns:a16="http://schemas.microsoft.com/office/drawing/2014/main" xmlns="" id="{B51E252E-3707-49DE-9B1C-F3B765CCEF41}"/>
              </a:ext>
            </a:extLst>
          </p:cNvPr>
          <p:cNvCxnSpPr/>
          <p:nvPr/>
        </p:nvCxnSpPr>
        <p:spPr bwMode="auto">
          <a:xfrm rot="10800000" flipV="1">
            <a:off x="1381125" y="2849563"/>
            <a:ext cx="5795963" cy="1582737"/>
          </a:xfrm>
          <a:prstGeom prst="bentConnector3">
            <a:avLst>
              <a:gd name="adj1" fmla="val -68"/>
            </a:avLst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>
            <a:extLst>
              <a:ext uri="{FF2B5EF4-FFF2-40B4-BE49-F238E27FC236}">
                <a16:creationId xmlns:a16="http://schemas.microsoft.com/office/drawing/2014/main" xmlns="" id="{D16C4AFD-8396-411E-B8AE-25C868B09209}"/>
              </a:ext>
            </a:extLst>
          </p:cNvPr>
          <p:cNvCxnSpPr>
            <a:endCxn id="25609" idx="0"/>
          </p:cNvCxnSpPr>
          <p:nvPr/>
        </p:nvCxnSpPr>
        <p:spPr bwMode="auto">
          <a:xfrm>
            <a:off x="1417638" y="4432300"/>
            <a:ext cx="0" cy="33655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7 Rectángulo redondeado"/>
          <p:cNvSpPr>
            <a:spLocks noChangeArrowheads="1"/>
          </p:cNvSpPr>
          <p:nvPr/>
        </p:nvSpPr>
        <p:spPr bwMode="auto">
          <a:xfrm>
            <a:off x="2100263" y="2105025"/>
            <a:ext cx="1439862" cy="7921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914400" eaLnBrk="1" hangingPunct="1">
              <a:defRPr/>
            </a:pPr>
            <a:r>
              <a:rPr lang="es-CO" sz="1200" b="1">
                <a:solidFill>
                  <a:srgbClr val="FFFFFF"/>
                </a:solidFill>
                <a:latin typeface="+mn-lt"/>
                <a:ea typeface="ＭＳ Ｐゴシック" charset="0"/>
                <a:cs typeface="Arial" charset="0"/>
              </a:rPr>
              <a:t>Expertos  </a:t>
            </a:r>
          </a:p>
        </p:txBody>
      </p:sp>
      <p:sp>
        <p:nvSpPr>
          <p:cNvPr id="10" name="9 Rectángulo redondeado">
            <a:extLst>
              <a:ext uri="{FF2B5EF4-FFF2-40B4-BE49-F238E27FC236}">
                <a16:creationId xmlns:a16="http://schemas.microsoft.com/office/drawing/2014/main" xmlns="" id="{179E3ED5-0EC1-4475-B067-7684A2B20D1C}"/>
              </a:ext>
            </a:extLst>
          </p:cNvPr>
          <p:cNvSpPr/>
          <p:nvPr/>
        </p:nvSpPr>
        <p:spPr bwMode="auto">
          <a:xfrm>
            <a:off x="3829050" y="3040063"/>
            <a:ext cx="2508250" cy="1144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defTabSz="914400" eaLnBrk="1" hangingPunct="1">
              <a:buFont typeface="Arial" pitchFamily="34" charset="0"/>
              <a:buChar char="•"/>
              <a:defRPr/>
            </a:pPr>
            <a:r>
              <a:rPr lang="es-ES" sz="9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Objetivos Aprendizaje</a:t>
            </a:r>
          </a:p>
          <a:p>
            <a:pPr marL="171450" indent="-171450" defTabSz="914400" eaLnBrk="1" hangingPunct="1">
              <a:buFont typeface="Arial" pitchFamily="34" charset="0"/>
              <a:buChar char="•"/>
              <a:defRPr/>
            </a:pPr>
            <a:r>
              <a:rPr lang="es-ES" sz="9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Proceso de Enseñanza- Aprendizaje y Evaluación</a:t>
            </a:r>
          </a:p>
          <a:p>
            <a:pPr marL="171450" indent="-171450" defTabSz="914400" eaLnBrk="1" hangingPunct="1">
              <a:buFont typeface="Arial" pitchFamily="34" charset="0"/>
              <a:buChar char="•"/>
              <a:defRPr/>
            </a:pPr>
            <a:r>
              <a:rPr lang="es-ES" sz="9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Diseño y desarrollo de Actividades </a:t>
            </a:r>
          </a:p>
          <a:p>
            <a:pPr marL="171450" indent="-171450" defTabSz="914400" eaLnBrk="1" hangingPunct="1">
              <a:buFont typeface="Arial" pitchFamily="34" charset="0"/>
              <a:buChar char="•"/>
              <a:defRPr/>
            </a:pPr>
            <a:r>
              <a:rPr lang="es-ES" sz="9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Entorno de Aprendizaje (Materiales </a:t>
            </a:r>
          </a:p>
          <a:p>
            <a:pPr marL="171450" indent="-171450" defTabSz="914400" eaLnBrk="1" hangingPunct="1">
              <a:buFont typeface="Arial" pitchFamily="34" charset="0"/>
              <a:buChar char="•"/>
              <a:defRPr/>
            </a:pPr>
            <a:r>
              <a:rPr lang="es-ES" sz="900" b="1">
                <a:solidFill>
                  <a:schemeClr val="bg1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para AVA, OVAS y Recursos tecnológicos)</a:t>
            </a:r>
            <a:endParaRPr lang="es-CO" sz="900" b="1">
              <a:solidFill>
                <a:schemeClr val="bg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2561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3255963"/>
            <a:ext cx="1150938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8" descr="exper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3040063"/>
            <a:ext cx="12414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16 Conector recto de flecha">
            <a:extLst>
              <a:ext uri="{FF2B5EF4-FFF2-40B4-BE49-F238E27FC236}">
                <a16:creationId xmlns:a16="http://schemas.microsoft.com/office/drawing/2014/main" xmlns="" id="{92A7ACD3-13E0-400C-BE48-6162B2FCE072}"/>
              </a:ext>
            </a:extLst>
          </p:cNvPr>
          <p:cNvCxnSpPr/>
          <p:nvPr/>
        </p:nvCxnSpPr>
        <p:spPr bwMode="auto">
          <a:xfrm>
            <a:off x="3541713" y="2484438"/>
            <a:ext cx="720725" cy="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6 Conector recto de flecha">
            <a:extLst>
              <a:ext uri="{FF2B5EF4-FFF2-40B4-BE49-F238E27FC236}">
                <a16:creationId xmlns:a16="http://schemas.microsoft.com/office/drawing/2014/main" xmlns="" id="{A95782FC-9FBE-4FD8-B33D-E3ADE5000D49}"/>
              </a:ext>
            </a:extLst>
          </p:cNvPr>
          <p:cNvCxnSpPr>
            <a:stCxn id="25604" idx="3"/>
          </p:cNvCxnSpPr>
          <p:nvPr/>
        </p:nvCxnSpPr>
        <p:spPr bwMode="auto">
          <a:xfrm>
            <a:off x="5700713" y="2536825"/>
            <a:ext cx="720725" cy="0"/>
          </a:xfrm>
          <a:prstGeom prst="straightConnector1">
            <a:avLst/>
          </a:prstGeom>
          <a:ln w="28575" cmpd="sng">
            <a:solidFill>
              <a:srgbClr val="3F6CA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6 Conector recto de flecha">
            <a:extLst>
              <a:ext uri="{FF2B5EF4-FFF2-40B4-BE49-F238E27FC236}">
                <a16:creationId xmlns:a16="http://schemas.microsoft.com/office/drawing/2014/main" xmlns="" id="{406E8F79-D4C3-4047-A68F-8DF1749FCAE3}"/>
              </a:ext>
            </a:extLst>
          </p:cNvPr>
          <p:cNvCxnSpPr>
            <a:stCxn id="25609" idx="3"/>
            <a:endCxn id="25607" idx="1"/>
          </p:cNvCxnSpPr>
          <p:nvPr/>
        </p:nvCxnSpPr>
        <p:spPr bwMode="auto">
          <a:xfrm>
            <a:off x="2173288" y="5057775"/>
            <a:ext cx="360362" cy="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19" name="16 Conector recto de flecha"/>
          <p:cNvCxnSpPr>
            <a:cxnSpLocks noChangeShapeType="1"/>
            <a:stCxn id="25607" idx="3"/>
            <a:endCxn id="25608" idx="1"/>
          </p:cNvCxnSpPr>
          <p:nvPr/>
        </p:nvCxnSpPr>
        <p:spPr bwMode="auto">
          <a:xfrm>
            <a:off x="4333875" y="5057775"/>
            <a:ext cx="358775" cy="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20" name="CuadroTexto 3"/>
          <p:cNvSpPr txBox="1">
            <a:spLocks noChangeArrowheads="1"/>
          </p:cNvSpPr>
          <p:nvPr/>
        </p:nvSpPr>
        <p:spPr bwMode="auto">
          <a:xfrm>
            <a:off x="5459413" y="-90487"/>
            <a:ext cx="313098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O">
                <a:solidFill>
                  <a:schemeClr val="bg1"/>
                </a:solidFill>
              </a:rPr>
              <a:t>PROCESO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O" sz="2000" dirty="0">
                <a:solidFill>
                  <a:schemeClr val="bg1"/>
                </a:solidFill>
              </a:rPr>
              <a:t>Producción de material</a:t>
            </a:r>
          </a:p>
        </p:txBody>
      </p:sp>
      <p:cxnSp>
        <p:nvCxnSpPr>
          <p:cNvPr id="5" name="8 Conector recto"/>
          <p:cNvCxnSpPr>
            <a:cxnSpLocks noChangeShapeType="1"/>
          </p:cNvCxnSpPr>
          <p:nvPr/>
        </p:nvCxnSpPr>
        <p:spPr bwMode="auto">
          <a:xfrm flipH="1">
            <a:off x="-23813" y="944563"/>
            <a:ext cx="78851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16 Conector recto de flecha">
            <a:extLst>
              <a:ext uri="{FF2B5EF4-FFF2-40B4-BE49-F238E27FC236}">
                <a16:creationId xmlns:a16="http://schemas.microsoft.com/office/drawing/2014/main" xmlns="" id="{55528C94-05E3-491D-B762-CEAB78CEC3DD}"/>
              </a:ext>
            </a:extLst>
          </p:cNvPr>
          <p:cNvCxnSpPr>
            <a:stCxn id="25604" idx="3"/>
            <a:endCxn id="3" idx="1"/>
          </p:cNvCxnSpPr>
          <p:nvPr/>
        </p:nvCxnSpPr>
        <p:spPr bwMode="auto">
          <a:xfrm>
            <a:off x="1739900" y="2501900"/>
            <a:ext cx="360363" cy="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6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CA9818E-C4CE-4F2E-9DD1-5E55DB155DB4}"/>
              </a:ext>
            </a:extLst>
          </p:cNvPr>
          <p:cNvSpPr txBox="1"/>
          <p:nvPr/>
        </p:nvSpPr>
        <p:spPr>
          <a:xfrm>
            <a:off x="4211960" y="-74612"/>
            <a:ext cx="408413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600" dirty="0">
                <a:solidFill>
                  <a:schemeClr val="bg1"/>
                </a:solidFill>
                <a:latin typeface="+mj-lt"/>
                <a:ea typeface="+mn-ea"/>
                <a:cs typeface="Futura Book"/>
              </a:rPr>
              <a:t> TEXTOS DE ESTUDIO</a:t>
            </a:r>
            <a:endParaRPr lang="es-ES_tradnl" sz="3600" dirty="0">
              <a:solidFill>
                <a:schemeClr val="bg1"/>
              </a:solidFill>
              <a:latin typeface="+mj-lt"/>
              <a:ea typeface="+mn-ea"/>
              <a:cs typeface="Futura MdCn BT Italic"/>
            </a:endParaRPr>
          </a:p>
        </p:txBody>
      </p:sp>
      <p:cxnSp>
        <p:nvCxnSpPr>
          <p:cNvPr id="3" name="8 Conector recto"/>
          <p:cNvCxnSpPr>
            <a:cxnSpLocks noChangeShapeType="1"/>
          </p:cNvCxnSpPr>
          <p:nvPr/>
        </p:nvCxnSpPr>
        <p:spPr bwMode="auto">
          <a:xfrm flipH="1">
            <a:off x="-11113" y="982663"/>
            <a:ext cx="78851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CuadroTexto 4"/>
          <p:cNvSpPr>
            <a:spLocks noChangeArrowheads="1"/>
          </p:cNvSpPr>
          <p:nvPr/>
        </p:nvSpPr>
        <p:spPr bwMode="auto">
          <a:xfrm>
            <a:off x="365125" y="5127625"/>
            <a:ext cx="3203575" cy="10556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s-ES" sz="1400" dirty="0">
                <a:solidFill>
                  <a:schemeClr val="lt1"/>
                </a:solidFill>
                <a:latin typeface="+mn-lt"/>
                <a:ea typeface="+mn-ea"/>
              </a:rPr>
              <a:t>Textos Impresos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s-ES" sz="1400" dirty="0">
                <a:solidFill>
                  <a:schemeClr val="lt1"/>
                </a:solidFill>
                <a:latin typeface="+mn-lt"/>
                <a:ea typeface="+mn-ea"/>
              </a:rPr>
              <a:t>Textos Digitales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s-ES" sz="1400" dirty="0">
                <a:solidFill>
                  <a:schemeClr val="lt1"/>
                </a:solidFill>
                <a:latin typeface="+mn-lt"/>
                <a:ea typeface="+mn-ea"/>
              </a:rPr>
              <a:t>Libros a la medida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s-ES" sz="1400" dirty="0">
                <a:solidFill>
                  <a:schemeClr val="lt1"/>
                </a:solidFill>
                <a:latin typeface="+mn-lt"/>
                <a:ea typeface="+mn-ea"/>
              </a:rPr>
              <a:t>Convenios con editoriales</a:t>
            </a:r>
          </a:p>
        </p:txBody>
      </p:sp>
      <p:pic>
        <p:nvPicPr>
          <p:cNvPr id="26629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903288"/>
            <a:ext cx="935355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4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uadroTexto 3"/>
          <p:cNvSpPr txBox="1">
            <a:spLocks noChangeArrowheads="1"/>
          </p:cNvSpPr>
          <p:nvPr/>
        </p:nvSpPr>
        <p:spPr bwMode="auto">
          <a:xfrm>
            <a:off x="3510764" y="85121"/>
            <a:ext cx="5601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O" sz="2800" dirty="0">
                <a:solidFill>
                  <a:schemeClr val="bg1"/>
                </a:solidFill>
              </a:rPr>
              <a:t>PUBLICACIONES ACADÉMICAS </a:t>
            </a:r>
          </a:p>
        </p:txBody>
      </p:sp>
      <p:cxnSp>
        <p:nvCxnSpPr>
          <p:cNvPr id="3" name="8 Conector recto"/>
          <p:cNvCxnSpPr>
            <a:cxnSpLocks noChangeShapeType="1"/>
          </p:cNvCxnSpPr>
          <p:nvPr/>
        </p:nvCxnSpPr>
        <p:spPr bwMode="auto">
          <a:xfrm flipH="1">
            <a:off x="1588" y="995363"/>
            <a:ext cx="78851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652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1548159"/>
            <a:ext cx="6983413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>
            <a:spLocks noChangeArrowheads="1"/>
          </p:cNvSpPr>
          <p:nvPr/>
        </p:nvSpPr>
        <p:spPr bwMode="auto">
          <a:xfrm>
            <a:off x="292100" y="5121275"/>
            <a:ext cx="3333750" cy="5111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2E69C0"/>
              </a:gs>
              <a:gs pos="100000">
                <a:srgbClr val="9CB8FF"/>
              </a:gs>
            </a:gsLst>
            <a:lin ang="16200000"/>
          </a:gradFill>
          <a:ln w="9525">
            <a:solidFill>
              <a:srgbClr val="3B69AE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CO" sz="2400" b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Total Publicaciones : 209</a:t>
            </a: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320675" y="2066925"/>
          <a:ext cx="2695575" cy="2561274"/>
        </p:xfrm>
        <a:graphic>
          <a:graphicData uri="http://schemas.openxmlformats.org/drawingml/2006/table">
            <a:tbl>
              <a:tblPr/>
              <a:tblGrid>
                <a:gridCol w="2030413"/>
                <a:gridCol w="665162"/>
              </a:tblGrid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Publicaciones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Cantidad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Cartillas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Boletines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Libros autores UVD en otras IES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Capítulo de libros autores UVD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Libros UVD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132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Artículos publicados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Ponencias Publicadas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39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altLang="es-ES_tradnl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entury Gothic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altLang="es-ES_tradnl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1F1"/>
                    </a:solidFill>
                  </a:tcPr>
                </a:tc>
              </a:tr>
            </a:tbl>
          </a:graphicData>
        </a:graphic>
      </p:graphicFrame>
      <p:sp>
        <p:nvSpPr>
          <p:cNvPr id="27686" name="6 Rectángulo"/>
          <p:cNvSpPr>
            <a:spLocks noChangeArrowheads="1"/>
          </p:cNvSpPr>
          <p:nvPr/>
        </p:nvSpPr>
        <p:spPr bwMode="auto">
          <a:xfrm>
            <a:off x="333375" y="5883275"/>
            <a:ext cx="457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100">
                <a:latin typeface="Arial" charset="0"/>
              </a:rPr>
              <a:t>Fuente: Dir. Investigación UVD, 12 enero 2018.</a:t>
            </a:r>
          </a:p>
        </p:txBody>
      </p:sp>
    </p:spTree>
    <p:extLst>
      <p:ext uri="{BB962C8B-B14F-4D97-AF65-F5344CB8AC3E}">
        <p14:creationId xmlns:p14="http://schemas.microsoft.com/office/powerpoint/2010/main" val="117987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uadroTexto 3"/>
          <p:cNvSpPr txBox="1">
            <a:spLocks noChangeArrowheads="1"/>
          </p:cNvSpPr>
          <p:nvPr/>
        </p:nvSpPr>
        <p:spPr bwMode="auto">
          <a:xfrm>
            <a:off x="4788024" y="107921"/>
            <a:ext cx="34531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O">
                <a:solidFill>
                  <a:schemeClr val="bg1"/>
                </a:solidFill>
              </a:rPr>
              <a:t>BASES DE DATOS</a:t>
            </a:r>
          </a:p>
        </p:txBody>
      </p:sp>
      <p:cxnSp>
        <p:nvCxnSpPr>
          <p:cNvPr id="3" name="8 Conector recto"/>
          <p:cNvCxnSpPr>
            <a:cxnSpLocks noChangeShapeType="1"/>
          </p:cNvCxnSpPr>
          <p:nvPr/>
        </p:nvCxnSpPr>
        <p:spPr bwMode="auto">
          <a:xfrm flipH="1">
            <a:off x="-23813" y="1008063"/>
            <a:ext cx="78851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76" name="Imagen 6" descr="log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093788"/>
            <a:ext cx="772477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4 CuadroTexto"/>
          <p:cNvSpPr txBox="1">
            <a:spLocks noChangeArrowheads="1"/>
          </p:cNvSpPr>
          <p:nvPr/>
        </p:nvSpPr>
        <p:spPr bwMode="auto">
          <a:xfrm>
            <a:off x="855663" y="5930900"/>
            <a:ext cx="49164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1200">
                <a:latin typeface="Arial" charset="0"/>
              </a:rPr>
              <a:t>Fuente: Campus Virtual UVD.</a:t>
            </a:r>
          </a:p>
        </p:txBody>
      </p:sp>
    </p:spTree>
    <p:extLst>
      <p:ext uri="{BB962C8B-B14F-4D97-AF65-F5344CB8AC3E}">
        <p14:creationId xmlns:p14="http://schemas.microsoft.com/office/powerpoint/2010/main" val="29344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14 Grupo"/>
          <p:cNvGrpSpPr>
            <a:grpSpLocks/>
          </p:cNvGrpSpPr>
          <p:nvPr/>
        </p:nvGrpSpPr>
        <p:grpSpPr bwMode="auto">
          <a:xfrm>
            <a:off x="5000625" y="1071563"/>
            <a:ext cx="2595563" cy="2422525"/>
            <a:chOff x="5000628" y="1071546"/>
            <a:chExt cx="2595562" cy="2422525"/>
          </a:xfrm>
        </p:grpSpPr>
        <p:pic>
          <p:nvPicPr>
            <p:cNvPr id="29710" name="Imagen 5" descr="labsag.png">
              <a:hlinkClick r:id="rId2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28" y="1071546"/>
              <a:ext cx="2595562" cy="242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/>
            <a:stretch>
              <a:fillRect/>
            </a:stretch>
          </p:blipFill>
          <p:spPr bwMode="auto">
            <a:xfrm>
              <a:off x="5143504" y="1214422"/>
              <a:ext cx="2357454" cy="146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A9D6EC4-66AC-4C07-9423-A9E65517D58A}"/>
              </a:ext>
            </a:extLst>
          </p:cNvPr>
          <p:cNvSpPr txBox="1"/>
          <p:nvPr/>
        </p:nvSpPr>
        <p:spPr>
          <a:xfrm>
            <a:off x="4140200" y="82101"/>
            <a:ext cx="453630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dirty="0">
                <a:solidFill>
                  <a:schemeClr val="bg1"/>
                </a:solidFill>
                <a:latin typeface="+mj-lt"/>
                <a:ea typeface="+mn-ea"/>
                <a:cs typeface="Futura Book"/>
              </a:rPr>
              <a:t>SIMULADORES VIRTUALES</a:t>
            </a:r>
          </a:p>
        </p:txBody>
      </p:sp>
      <p:cxnSp>
        <p:nvCxnSpPr>
          <p:cNvPr id="3" name="8 Conector recto"/>
          <p:cNvCxnSpPr>
            <a:cxnSpLocks noChangeShapeType="1"/>
          </p:cNvCxnSpPr>
          <p:nvPr/>
        </p:nvCxnSpPr>
        <p:spPr bwMode="auto">
          <a:xfrm flipH="1">
            <a:off x="-23813" y="995363"/>
            <a:ext cx="78851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701" name="Imagen 5" descr="labsag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071563"/>
            <a:ext cx="2595563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n 1" descr="sniff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357563"/>
            <a:ext cx="259715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agen 4" descr="bioeteca.pn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214688"/>
            <a:ext cx="259715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Imagen 6" descr="psymsi.png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286125"/>
            <a:ext cx="2595563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CuadroTexto 7"/>
          <p:cNvSpPr txBox="1">
            <a:spLocks noChangeArrowheads="1"/>
          </p:cNvSpPr>
          <p:nvPr/>
        </p:nvSpPr>
        <p:spPr bwMode="auto">
          <a:xfrm>
            <a:off x="1143000" y="578643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O" sz="1800" b="1">
                <a:latin typeface="Calibri" charset="0"/>
              </a:rPr>
              <a:t>SNIFFY</a:t>
            </a:r>
          </a:p>
        </p:txBody>
      </p:sp>
      <p:sp>
        <p:nvSpPr>
          <p:cNvPr id="29706" name="CuadroTexto 8"/>
          <p:cNvSpPr txBox="1">
            <a:spLocks noChangeArrowheads="1"/>
          </p:cNvSpPr>
          <p:nvPr/>
        </p:nvSpPr>
        <p:spPr bwMode="auto">
          <a:xfrm>
            <a:off x="169863" y="1730375"/>
            <a:ext cx="93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O" sz="1800" b="1">
                <a:latin typeface="Calibri" charset="0"/>
              </a:rPr>
              <a:t>LABSAG</a:t>
            </a:r>
          </a:p>
        </p:txBody>
      </p:sp>
      <p:sp>
        <p:nvSpPr>
          <p:cNvPr id="29707" name="CuadroTexto 9"/>
          <p:cNvSpPr txBox="1">
            <a:spLocks noChangeArrowheads="1"/>
          </p:cNvSpPr>
          <p:nvPr/>
        </p:nvSpPr>
        <p:spPr bwMode="auto">
          <a:xfrm>
            <a:off x="4143375" y="5715000"/>
            <a:ext cx="841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O" sz="1800" b="1">
                <a:latin typeface="Calibri" charset="0"/>
              </a:rPr>
              <a:t>PSYSM</a:t>
            </a:r>
          </a:p>
        </p:txBody>
      </p:sp>
      <p:sp>
        <p:nvSpPr>
          <p:cNvPr id="29708" name="CuadroTexto 10"/>
          <p:cNvSpPr txBox="1">
            <a:spLocks noChangeArrowheads="1"/>
          </p:cNvSpPr>
          <p:nvPr/>
        </p:nvSpPr>
        <p:spPr bwMode="auto">
          <a:xfrm>
            <a:off x="7000875" y="5715000"/>
            <a:ext cx="100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O" sz="1800" b="1">
                <a:latin typeface="Calibri" charset="0"/>
              </a:rPr>
              <a:t>BIOTECA</a:t>
            </a:r>
          </a:p>
        </p:txBody>
      </p:sp>
      <p:sp>
        <p:nvSpPr>
          <p:cNvPr id="29709" name="CuadroTexto 8"/>
          <p:cNvSpPr txBox="1">
            <a:spLocks noChangeArrowheads="1"/>
          </p:cNvSpPr>
          <p:nvPr/>
        </p:nvSpPr>
        <p:spPr bwMode="auto">
          <a:xfrm>
            <a:off x="7643813" y="1571625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O" sz="1800" b="1">
                <a:latin typeface="Calibri" charset="0"/>
              </a:rPr>
              <a:t>SICIEM</a:t>
            </a:r>
          </a:p>
        </p:txBody>
      </p:sp>
    </p:spTree>
    <p:extLst>
      <p:ext uri="{BB962C8B-B14F-4D97-AF65-F5344CB8AC3E}">
        <p14:creationId xmlns:p14="http://schemas.microsoft.com/office/powerpoint/2010/main" val="135643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FD62FFA-A072-479C-A3E2-FFF62C4FB7B0}"/>
              </a:ext>
            </a:extLst>
          </p:cNvPr>
          <p:cNvSpPr txBox="1"/>
          <p:nvPr/>
        </p:nvSpPr>
        <p:spPr>
          <a:xfrm>
            <a:off x="4139952" y="49938"/>
            <a:ext cx="466807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dirty="0">
                <a:solidFill>
                  <a:schemeClr val="bg1"/>
                </a:solidFill>
                <a:latin typeface="+mj-lt"/>
                <a:ea typeface="+mn-ea"/>
                <a:cs typeface="Futura Book" charset="0"/>
              </a:rPr>
              <a:t>LABORATORIOS </a:t>
            </a:r>
            <a:r>
              <a:rPr lang="es-ES_tradnl" sz="3200" dirty="0">
                <a:solidFill>
                  <a:schemeClr val="bg1"/>
                </a:solidFill>
                <a:latin typeface="+mj-lt"/>
                <a:ea typeface="+mn-ea"/>
                <a:cs typeface="Futura Book"/>
              </a:rPr>
              <a:t>VIRTUALES</a:t>
            </a:r>
          </a:p>
        </p:txBody>
      </p:sp>
      <p:cxnSp>
        <p:nvCxnSpPr>
          <p:cNvPr id="3" name="8 Conector recto"/>
          <p:cNvCxnSpPr>
            <a:cxnSpLocks noChangeShapeType="1"/>
          </p:cNvCxnSpPr>
          <p:nvPr/>
        </p:nvCxnSpPr>
        <p:spPr bwMode="auto">
          <a:xfrm flipH="1">
            <a:off x="14288" y="1008063"/>
            <a:ext cx="78851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24" name="Imagen 11" descr="logos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46138"/>
            <a:ext cx="91440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88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adroTexto 3"/>
          <p:cNvSpPr txBox="1">
            <a:spLocks noChangeArrowheads="1"/>
          </p:cNvSpPr>
          <p:nvPr/>
        </p:nvSpPr>
        <p:spPr bwMode="auto">
          <a:xfrm>
            <a:off x="4709581" y="98357"/>
            <a:ext cx="38523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O">
                <a:solidFill>
                  <a:schemeClr val="bg1"/>
                </a:solidFill>
              </a:rPr>
              <a:t>PROFESOR - TUTOR</a:t>
            </a:r>
          </a:p>
        </p:txBody>
      </p:sp>
      <p:cxnSp>
        <p:nvCxnSpPr>
          <p:cNvPr id="5" name="8 Conector recto"/>
          <p:cNvCxnSpPr>
            <a:cxnSpLocks noChangeShapeType="1"/>
          </p:cNvCxnSpPr>
          <p:nvPr/>
        </p:nvCxnSpPr>
        <p:spPr bwMode="auto">
          <a:xfrm flipH="1">
            <a:off x="-7938" y="1046163"/>
            <a:ext cx="78851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1748" name="Agrupar 1"/>
          <p:cNvGrpSpPr>
            <a:grpSpLocks/>
          </p:cNvGrpSpPr>
          <p:nvPr/>
        </p:nvGrpSpPr>
        <p:grpSpPr bwMode="auto">
          <a:xfrm>
            <a:off x="211138" y="1430338"/>
            <a:ext cx="8089900" cy="4518025"/>
            <a:chOff x="211137" y="1430338"/>
            <a:chExt cx="8089901" cy="4518026"/>
          </a:xfrm>
        </p:grpSpPr>
        <p:cxnSp>
          <p:nvCxnSpPr>
            <p:cNvPr id="22" name="Conector recto 21"/>
            <p:cNvCxnSpPr>
              <a:cxnSpLocks noChangeShapeType="1"/>
            </p:cNvCxnSpPr>
            <p:nvPr/>
          </p:nvCxnSpPr>
          <p:spPr bwMode="auto">
            <a:xfrm>
              <a:off x="550862" y="1798638"/>
              <a:ext cx="27828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562" y="1939925"/>
              <a:ext cx="5195888" cy="371316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Conector recto 26"/>
            <p:cNvCxnSpPr>
              <a:cxnSpLocks noChangeShapeType="1"/>
            </p:cNvCxnSpPr>
            <p:nvPr/>
          </p:nvCxnSpPr>
          <p:spPr bwMode="auto">
            <a:xfrm flipH="1">
              <a:off x="5005388" y="1930400"/>
              <a:ext cx="512762" cy="50323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oval" w="med" len="med"/>
              <a:tailEnd type="oval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Conector recto 28"/>
            <p:cNvCxnSpPr>
              <a:cxnSpLocks noChangeShapeType="1"/>
            </p:cNvCxnSpPr>
            <p:nvPr/>
          </p:nvCxnSpPr>
          <p:spPr bwMode="auto">
            <a:xfrm>
              <a:off x="6635750" y="3911601"/>
              <a:ext cx="113030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Conector recto 48"/>
            <p:cNvCxnSpPr>
              <a:cxnSpLocks noChangeShapeType="1"/>
            </p:cNvCxnSpPr>
            <p:nvPr/>
          </p:nvCxnSpPr>
          <p:spPr bwMode="auto">
            <a:xfrm>
              <a:off x="6283325" y="5089526"/>
              <a:ext cx="1133475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54" name="Rectángulo 6"/>
            <p:cNvSpPr>
              <a:spLocks noChangeArrowheads="1"/>
            </p:cNvSpPr>
            <p:nvPr/>
          </p:nvSpPr>
          <p:spPr bwMode="auto">
            <a:xfrm>
              <a:off x="5883275" y="1571626"/>
              <a:ext cx="205898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O" altLang="es-CO" sz="1800" b="1"/>
                <a:t>Comunicacional</a:t>
              </a:r>
            </a:p>
          </p:txBody>
        </p:sp>
        <p:sp>
          <p:nvSpPr>
            <p:cNvPr id="31755" name="Rectángulo 9"/>
            <p:cNvSpPr>
              <a:spLocks noChangeArrowheads="1"/>
            </p:cNvSpPr>
            <p:nvPr/>
          </p:nvSpPr>
          <p:spPr bwMode="auto">
            <a:xfrm>
              <a:off x="6902450" y="3541713"/>
              <a:ext cx="863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O" altLang="es-CO" sz="1800" b="1"/>
                <a:t>Social </a:t>
              </a:r>
              <a:endParaRPr lang="es-ES" altLang="es-CO" sz="1800"/>
            </a:p>
          </p:txBody>
        </p:sp>
        <p:sp>
          <p:nvSpPr>
            <p:cNvPr id="31756" name="Rectángulo 10"/>
            <p:cNvSpPr>
              <a:spLocks noChangeArrowheads="1"/>
            </p:cNvSpPr>
            <p:nvPr/>
          </p:nvSpPr>
          <p:spPr bwMode="auto">
            <a:xfrm>
              <a:off x="550862" y="4538663"/>
              <a:ext cx="14255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O" altLang="es-CO" sz="1800" b="1"/>
                <a:t>Tecnología</a:t>
              </a:r>
              <a:endParaRPr lang="es-ES" altLang="es-CO" sz="1800"/>
            </a:p>
          </p:txBody>
        </p:sp>
        <p:sp>
          <p:nvSpPr>
            <p:cNvPr id="31757" name="Rectángulo 12"/>
            <p:cNvSpPr>
              <a:spLocks noChangeArrowheads="1"/>
            </p:cNvSpPr>
            <p:nvPr/>
          </p:nvSpPr>
          <p:spPr bwMode="auto">
            <a:xfrm>
              <a:off x="373062" y="2922588"/>
              <a:ext cx="1422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O" altLang="es-CO" sz="1800" b="1"/>
                <a:t>Evaluación</a:t>
              </a:r>
              <a:endParaRPr lang="es-ES" altLang="es-CO" sz="1800"/>
            </a:p>
          </p:txBody>
        </p:sp>
        <p:sp>
          <p:nvSpPr>
            <p:cNvPr id="31758" name="Rectángulo 13"/>
            <p:cNvSpPr>
              <a:spLocks noChangeArrowheads="1"/>
            </p:cNvSpPr>
            <p:nvPr/>
          </p:nvSpPr>
          <p:spPr bwMode="auto">
            <a:xfrm>
              <a:off x="1135062" y="5578476"/>
              <a:ext cx="16843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O" altLang="es-CO" sz="1800" b="1"/>
                <a:t>Investigación </a:t>
              </a:r>
            </a:p>
          </p:txBody>
        </p:sp>
        <p:sp>
          <p:nvSpPr>
            <p:cNvPr id="31759" name="Rectángulo 14"/>
            <p:cNvSpPr>
              <a:spLocks noChangeArrowheads="1"/>
            </p:cNvSpPr>
            <p:nvPr/>
          </p:nvSpPr>
          <p:spPr bwMode="auto">
            <a:xfrm>
              <a:off x="6375400" y="4692651"/>
              <a:ext cx="128428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O" altLang="es-CO" sz="1800" b="1"/>
                <a:t>Docencia</a:t>
              </a:r>
              <a:endParaRPr lang="es-ES" altLang="es-CO" sz="1800"/>
            </a:p>
          </p:txBody>
        </p:sp>
        <p:sp>
          <p:nvSpPr>
            <p:cNvPr id="31760" name="Rectángulo 15"/>
            <p:cNvSpPr>
              <a:spLocks noChangeArrowheads="1"/>
            </p:cNvSpPr>
            <p:nvPr/>
          </p:nvSpPr>
          <p:spPr bwMode="auto">
            <a:xfrm>
              <a:off x="211137" y="1430338"/>
              <a:ext cx="32670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entury Gothic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O" altLang="es-CO" sz="1800" b="1"/>
                <a:t>Conocimiento Organizativo </a:t>
              </a:r>
            </a:p>
          </p:txBody>
        </p:sp>
        <p:cxnSp>
          <p:nvCxnSpPr>
            <p:cNvPr id="25" name="Conector recto 24"/>
            <p:cNvCxnSpPr>
              <a:cxnSpLocks noChangeShapeType="1"/>
            </p:cNvCxnSpPr>
            <p:nvPr/>
          </p:nvCxnSpPr>
          <p:spPr bwMode="auto">
            <a:xfrm>
              <a:off x="3333749" y="1798638"/>
              <a:ext cx="306388" cy="45561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oval" w="med" len="med"/>
              <a:tailEnd type="oval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Conector recto 25"/>
            <p:cNvCxnSpPr>
              <a:cxnSpLocks noChangeShapeType="1"/>
            </p:cNvCxnSpPr>
            <p:nvPr/>
          </p:nvCxnSpPr>
          <p:spPr bwMode="auto">
            <a:xfrm>
              <a:off x="5518150" y="1930400"/>
              <a:ext cx="2782888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Conector recto 29"/>
            <p:cNvCxnSpPr>
              <a:cxnSpLocks noChangeShapeType="1"/>
            </p:cNvCxnSpPr>
            <p:nvPr/>
          </p:nvCxnSpPr>
          <p:spPr bwMode="auto">
            <a:xfrm flipH="1" flipV="1">
              <a:off x="5757863" y="3541713"/>
              <a:ext cx="877887" cy="3698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oval" w="med" len="med"/>
              <a:tailEnd type="oval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Conector recto 35"/>
            <p:cNvCxnSpPr>
              <a:cxnSpLocks noChangeShapeType="1"/>
            </p:cNvCxnSpPr>
            <p:nvPr/>
          </p:nvCxnSpPr>
          <p:spPr bwMode="auto">
            <a:xfrm>
              <a:off x="373062" y="3292475"/>
              <a:ext cx="1806575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Conector recto 36"/>
            <p:cNvCxnSpPr>
              <a:cxnSpLocks noChangeShapeType="1"/>
            </p:cNvCxnSpPr>
            <p:nvPr/>
          </p:nvCxnSpPr>
          <p:spPr bwMode="auto">
            <a:xfrm flipV="1">
              <a:off x="2179637" y="3154363"/>
              <a:ext cx="804862" cy="13811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oval" w="med" len="med"/>
              <a:tailEnd type="oval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Conector recto 40"/>
            <p:cNvCxnSpPr>
              <a:cxnSpLocks noChangeShapeType="1"/>
            </p:cNvCxnSpPr>
            <p:nvPr/>
          </p:nvCxnSpPr>
          <p:spPr bwMode="auto">
            <a:xfrm>
              <a:off x="373062" y="4873626"/>
              <a:ext cx="1806575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Conector recto 41"/>
            <p:cNvCxnSpPr>
              <a:cxnSpLocks noChangeShapeType="1"/>
            </p:cNvCxnSpPr>
            <p:nvPr/>
          </p:nvCxnSpPr>
          <p:spPr bwMode="auto">
            <a:xfrm flipV="1">
              <a:off x="2179637" y="4349751"/>
              <a:ext cx="804862" cy="52387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oval" w="med" len="med"/>
              <a:tailEnd type="oval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Conector recto 43"/>
            <p:cNvCxnSpPr>
              <a:cxnSpLocks noChangeShapeType="1"/>
            </p:cNvCxnSpPr>
            <p:nvPr/>
          </p:nvCxnSpPr>
          <p:spPr bwMode="auto">
            <a:xfrm>
              <a:off x="1269999" y="5948364"/>
              <a:ext cx="154940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Conector recto 44"/>
            <p:cNvCxnSpPr>
              <a:cxnSpLocks noChangeShapeType="1"/>
            </p:cNvCxnSpPr>
            <p:nvPr/>
          </p:nvCxnSpPr>
          <p:spPr bwMode="auto">
            <a:xfrm flipV="1">
              <a:off x="2819399" y="5218114"/>
              <a:ext cx="658813" cy="7302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oval" w="med" len="med"/>
              <a:tailEnd type="oval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Conector recto 49"/>
            <p:cNvCxnSpPr>
              <a:cxnSpLocks noChangeShapeType="1"/>
            </p:cNvCxnSpPr>
            <p:nvPr/>
          </p:nvCxnSpPr>
          <p:spPr bwMode="auto">
            <a:xfrm flipH="1" flipV="1">
              <a:off x="5518150" y="4873626"/>
              <a:ext cx="768350" cy="2159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 type="oval" w="med" len="med"/>
              <a:tailEnd type="oval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5570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 descr="formacion de tuto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992313"/>
            <a:ext cx="3094038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CuadroTexto 3"/>
          <p:cNvSpPr txBox="1">
            <a:spLocks noChangeArrowheads="1"/>
          </p:cNvSpPr>
          <p:nvPr/>
        </p:nvSpPr>
        <p:spPr bwMode="auto">
          <a:xfrm>
            <a:off x="4139952" y="-67849"/>
            <a:ext cx="57356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O" sz="2800">
                <a:solidFill>
                  <a:schemeClr val="bg1"/>
                </a:solidFill>
              </a:rPr>
              <a:t>Formación profesoral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O" sz="2800" dirty="0">
                <a:solidFill>
                  <a:schemeClr val="bg1"/>
                </a:solidFill>
              </a:rPr>
              <a:t>UNIMINUTO</a:t>
            </a:r>
          </a:p>
        </p:txBody>
      </p:sp>
      <p:cxnSp>
        <p:nvCxnSpPr>
          <p:cNvPr id="7" name="8 Conector recto"/>
          <p:cNvCxnSpPr>
            <a:cxnSpLocks noChangeShapeType="1"/>
          </p:cNvCxnSpPr>
          <p:nvPr/>
        </p:nvCxnSpPr>
        <p:spPr bwMode="auto">
          <a:xfrm flipH="1">
            <a:off x="42863" y="1109663"/>
            <a:ext cx="5913437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ángulo 2"/>
          <p:cNvSpPr>
            <a:spLocks noChangeArrowheads="1"/>
          </p:cNvSpPr>
          <p:nvPr/>
        </p:nvSpPr>
        <p:spPr bwMode="auto">
          <a:xfrm>
            <a:off x="3417888" y="5667375"/>
            <a:ext cx="44608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CO" sz="1050" dirty="0">
                <a:latin typeface="Calibri" panose="020F0502020204030204" pitchFamily="34" charset="0"/>
              </a:rPr>
              <a:t>Fuente: Coordinación de Docencia y Desarrollo Curricular UVD,  08 jun./18</a:t>
            </a:r>
          </a:p>
        </p:txBody>
      </p:sp>
      <p:graphicFrame>
        <p:nvGraphicFramePr>
          <p:cNvPr id="11" name="4 Gráfico"/>
          <p:cNvGraphicFramePr>
            <a:graphicFrameLocks/>
          </p:cNvGraphicFramePr>
          <p:nvPr/>
        </p:nvGraphicFramePr>
        <p:xfrm>
          <a:off x="3840481" y="1733607"/>
          <a:ext cx="4979962" cy="3426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223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949325"/>
            <a:ext cx="5891213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uadroTexto 3"/>
          <p:cNvSpPr txBox="1">
            <a:spLocks noChangeArrowheads="1"/>
          </p:cNvSpPr>
          <p:nvPr/>
        </p:nvSpPr>
        <p:spPr bwMode="auto">
          <a:xfrm>
            <a:off x="4283968" y="52113"/>
            <a:ext cx="44630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O" sz="2800">
                <a:solidFill>
                  <a:schemeClr val="bg1"/>
                </a:solidFill>
              </a:rPr>
              <a:t>MAPA DE PLATAFORMAS</a:t>
            </a:r>
            <a:endParaRPr lang="es-ES_tradnl" altLang="es-CO" sz="1800">
              <a:solidFill>
                <a:schemeClr val="bg1"/>
              </a:solidFill>
            </a:endParaRPr>
          </a:p>
        </p:txBody>
      </p:sp>
      <p:cxnSp>
        <p:nvCxnSpPr>
          <p:cNvPr id="5" name="8 Conector recto"/>
          <p:cNvCxnSpPr>
            <a:cxnSpLocks noChangeShapeType="1"/>
          </p:cNvCxnSpPr>
          <p:nvPr/>
        </p:nvCxnSpPr>
        <p:spPr bwMode="auto">
          <a:xfrm flipH="1">
            <a:off x="1588" y="868363"/>
            <a:ext cx="78851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4131115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uadroTexto 3"/>
          <p:cNvSpPr txBox="1">
            <a:spLocks noChangeArrowheads="1"/>
          </p:cNvSpPr>
          <p:nvPr/>
        </p:nvSpPr>
        <p:spPr bwMode="auto">
          <a:xfrm>
            <a:off x="4214445" y="-25102"/>
            <a:ext cx="43236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O" sz="2000">
                <a:solidFill>
                  <a:schemeClr val="bg1"/>
                </a:solidFill>
              </a:rPr>
              <a:t>ECOSISTEMA TICE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O" sz="1400" dirty="0">
                <a:solidFill>
                  <a:schemeClr val="bg1"/>
                </a:solidFill>
              </a:rPr>
              <a:t>Tecnologías de la información y comunicación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O" sz="1400" dirty="0">
                <a:solidFill>
                  <a:schemeClr val="bg1"/>
                </a:solidFill>
              </a:rPr>
              <a:t>para la educación</a:t>
            </a:r>
          </a:p>
        </p:txBody>
      </p:sp>
      <p:cxnSp>
        <p:nvCxnSpPr>
          <p:cNvPr id="3" name="8 Conector recto"/>
          <p:cNvCxnSpPr>
            <a:cxnSpLocks noChangeShapeType="1"/>
          </p:cNvCxnSpPr>
          <p:nvPr/>
        </p:nvCxnSpPr>
        <p:spPr bwMode="auto">
          <a:xfrm flipH="1">
            <a:off x="-49213" y="982663"/>
            <a:ext cx="78851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7892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r="12878"/>
          <a:stretch>
            <a:fillRect/>
          </a:stretch>
        </p:blipFill>
        <p:spPr bwMode="auto">
          <a:xfrm>
            <a:off x="1374775" y="1882775"/>
            <a:ext cx="646112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18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936625" y="0"/>
            <a:ext cx="820737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MX" sz="3600" b="1" i="1" u="none" dirty="0">
                <a:solidFill>
                  <a:schemeClr val="bg1"/>
                </a:solidFill>
                <a:latin typeface="Book Antiqua" pitchFamily="18" charset="0"/>
                <a:cs typeface="Tahoma" pitchFamily="34" charset="0"/>
              </a:rPr>
              <a:t>Misión - UNIMINUTO </a:t>
            </a:r>
            <a:endParaRPr lang="es-ES" sz="3600" b="1" i="1" u="none" dirty="0">
              <a:solidFill>
                <a:schemeClr val="bg1"/>
              </a:solidFill>
              <a:latin typeface="Book Antiqua" pitchFamily="18" charset="0"/>
              <a:cs typeface="Tahoma" pitchFamily="34" charset="0"/>
            </a:endParaRPr>
          </a:p>
        </p:txBody>
      </p:sp>
      <p:sp>
        <p:nvSpPr>
          <p:cNvPr id="15363" name="Text Box 23"/>
          <p:cNvSpPr txBox="1">
            <a:spLocks noChangeArrowheads="1"/>
          </p:cNvSpPr>
          <p:nvPr/>
        </p:nvSpPr>
        <p:spPr bwMode="auto">
          <a:xfrm>
            <a:off x="395536" y="1340768"/>
            <a:ext cx="838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CO" sz="2000" dirty="0" smtClean="0">
                <a:solidFill>
                  <a:srgbClr val="002060"/>
                </a:solidFill>
                <a:latin typeface="Book Antiqua" pitchFamily="18" charset="0"/>
              </a:rPr>
              <a:t>El Sistema Universitario UNIMINUTO inspirado en el Evangelio, el pensamiento social de la Iglesia, la espiritualidad Eudista y el carisma del Minuto de Dios, tiene como propósito:</a:t>
            </a:r>
            <a:endParaRPr lang="es-ES" sz="2000" b="0" i="0" u="none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395536" y="2485345"/>
            <a:ext cx="8382000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s-CO" sz="2000" dirty="0" smtClean="0">
                <a:solidFill>
                  <a:srgbClr val="002060"/>
                </a:solidFill>
                <a:latin typeface="Book Antiqua" pitchFamily="18" charset="0"/>
              </a:rPr>
              <a:t>Ofrecer Educación Superior de alta calidad y pertinente con opción preferencial para quienes no tienen oportunidades de acceder a ella, a través de un modelo innovador, integral y flexible.</a:t>
            </a:r>
            <a:endParaRPr lang="es-ES" sz="2000" b="0" i="0" u="none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438472" y="3637473"/>
            <a:ext cx="8382000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s-CO" sz="2000" dirty="0" smtClean="0">
                <a:solidFill>
                  <a:srgbClr val="002060"/>
                </a:solidFill>
                <a:latin typeface="Book Antiqua" pitchFamily="18" charset="0"/>
              </a:rPr>
              <a:t>Formar excelentes seres humanos, profesionales competentes, éticamente orientados y comprometidos con la transformación social y el desarrollo sostenible.</a:t>
            </a:r>
            <a:endParaRPr lang="es-ES" sz="2000" b="0" i="0" u="none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395536" y="4789601"/>
            <a:ext cx="8382000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 algn="just">
              <a:spcBef>
                <a:spcPct val="50000"/>
              </a:spcBef>
              <a:buFont typeface="Arial" pitchFamily="34" charset="0"/>
              <a:buChar char="•"/>
            </a:pPr>
            <a:r>
              <a:rPr lang="es-CO" sz="2000" dirty="0" smtClean="0">
                <a:solidFill>
                  <a:srgbClr val="002060"/>
                </a:solidFill>
                <a:latin typeface="Book Antiqua" pitchFamily="18" charset="0"/>
              </a:rPr>
              <a:t>Contribuir, con nuestro compromiso y nuestro testimonio, al desarrollo de las comunidades y la solución de sus problemas para la construcción de una sociedad fraterna, justa, reconciliada y en paz.</a:t>
            </a:r>
            <a:endParaRPr lang="es-ES" sz="2000" b="0" i="0" u="none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7 Rectángulo"/>
          <p:cNvSpPr>
            <a:spLocks noChangeArrowheads="1"/>
          </p:cNvSpPr>
          <p:nvPr/>
        </p:nvSpPr>
        <p:spPr bwMode="auto">
          <a:xfrm>
            <a:off x="4766882" y="5157192"/>
            <a:ext cx="283430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CO" altLang="es-CO" sz="1500" b="1" dirty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  <a:hlinkClick r:id="rId2"/>
              </a:rPr>
              <a:t>http://micampus.uniminuto.edu</a:t>
            </a:r>
            <a:r>
              <a:rPr lang="es-CO" altLang="es-CO" sz="1500" b="1" dirty="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819" name="8 CuadroTexto">
            <a:hlinkClick r:id="rId2"/>
          </p:cNvPr>
          <p:cNvSpPr txBox="1">
            <a:spLocks noChangeArrowheads="1"/>
          </p:cNvSpPr>
          <p:nvPr/>
        </p:nvSpPr>
        <p:spPr bwMode="auto">
          <a:xfrm>
            <a:off x="4520208" y="3014729"/>
            <a:ext cx="320873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CO" altLang="es-CO" sz="1500" dirty="0">
                <a:latin typeface="Calibri" panose="020F0502020204030204" pitchFamily="34" charset="0"/>
                <a:cs typeface="Arial" panose="020B0604020202020204" pitchFamily="34" charset="0"/>
              </a:rPr>
              <a:t>“Mi Campus” es un espacio que integra todos los servicios electrónicos de UNIMINUTO: Aulas y tareas virtuales, Bienestar virtual, Génesis, Correo institucional y Biblioteca.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CO" altLang="es-CO" sz="135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CO" altLang="es-CO" sz="1650" b="1" dirty="0">
                <a:latin typeface="Calibri" panose="020F0502020204030204" pitchFamily="34" charset="0"/>
                <a:cs typeface="Arial" panose="020B0604020202020204" pitchFamily="34" charset="0"/>
              </a:rPr>
              <a:t>¡Es tu Campus Virtual!</a:t>
            </a:r>
          </a:p>
        </p:txBody>
      </p:sp>
      <p:sp>
        <p:nvSpPr>
          <p:cNvPr id="34820" name="AutoShape 2" descr="Mostrando campus.jpg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CO" altLang="es-CO" sz="1350"/>
          </a:p>
        </p:txBody>
      </p:sp>
      <p:pic>
        <p:nvPicPr>
          <p:cNvPr id="3482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7" y="1982787"/>
            <a:ext cx="2469356" cy="37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99" y="1837136"/>
            <a:ext cx="3536156" cy="67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CuadroTexto 5"/>
          <p:cNvSpPr txBox="1">
            <a:spLocks noChangeArrowheads="1"/>
          </p:cNvSpPr>
          <p:nvPr/>
        </p:nvSpPr>
        <p:spPr bwMode="auto">
          <a:xfrm>
            <a:off x="3517443" y="1140800"/>
            <a:ext cx="521426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CO" altLang="es-CO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Proyectos de </a:t>
            </a:r>
            <a:r>
              <a:rPr lang="es-CO" altLang="es-CO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Integración </a:t>
            </a:r>
            <a:r>
              <a:rPr lang="es-CO" altLang="es-CO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s-CO" altLang="es-CO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ecnológica</a:t>
            </a:r>
            <a:endParaRPr lang="es-CO" altLang="es-CO" sz="2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2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30053" y="2762309"/>
            <a:ext cx="5476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700" b="1" dirty="0"/>
              <a:t> ¿</a:t>
            </a:r>
            <a:r>
              <a:rPr lang="es-CO" sz="3300" b="1" dirty="0">
                <a:latin typeface="Century Gothic" panose="020B0502020202020204" pitchFamily="34" charset="0"/>
              </a:rPr>
              <a:t>Cómo se </a:t>
            </a:r>
            <a:r>
              <a:rPr lang="es-CO" sz="3300" b="1" dirty="0">
                <a:latin typeface="Century Gothic" panose="020B0502020202020204" pitchFamily="34" charset="0"/>
              </a:rPr>
              <a:t>g</a:t>
            </a:r>
            <a:r>
              <a:rPr lang="es-CO" sz="3300" b="1" dirty="0">
                <a:latin typeface="Century Gothic" panose="020B0502020202020204" pitchFamily="34" charset="0"/>
              </a:rPr>
              <a:t>estiona la educación </a:t>
            </a:r>
          </a:p>
          <a:p>
            <a:r>
              <a:rPr lang="es-CO" sz="3300" b="1" dirty="0">
                <a:latin typeface="Century Gothic" panose="020B0502020202020204" pitchFamily="34" charset="0"/>
              </a:rPr>
              <a:t>a</a:t>
            </a:r>
            <a:r>
              <a:rPr lang="es-CO" sz="3300" b="1" dirty="0">
                <a:latin typeface="Century Gothic" panose="020B0502020202020204" pitchFamily="34" charset="0"/>
              </a:rPr>
              <a:t>ctualmente en las IES a nivel mundial?</a:t>
            </a:r>
            <a:endParaRPr lang="es-CO" sz="3300" b="1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Resultado de imagen para gestion de la educaciÃ³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2"/>
          <a:stretch/>
        </p:blipFill>
        <p:spPr bwMode="auto">
          <a:xfrm>
            <a:off x="6539345" y="2576883"/>
            <a:ext cx="1993107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38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5253" y="2221982"/>
            <a:ext cx="547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700" b="1" dirty="0">
                <a:latin typeface="Century Gothic" panose="020B0502020202020204" pitchFamily="34" charset="0"/>
              </a:rPr>
              <a:t> ¿Cómo se proyecta la gestión de la Universidad del futuro</a:t>
            </a:r>
            <a:r>
              <a:rPr lang="es-CO" sz="3300" b="1" dirty="0">
                <a:latin typeface="Century Gothic" panose="020B0502020202020204" pitchFamily="34" charset="0"/>
              </a:rPr>
              <a:t>?</a:t>
            </a:r>
            <a:endParaRPr lang="es-CO" sz="3300" b="1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 descr="Resultado de imagen para gestion de la educ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09" y="3161856"/>
            <a:ext cx="3547846" cy="24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6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427019" y="2770990"/>
            <a:ext cx="6435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000" b="1" dirty="0">
                <a:latin typeface="Century Gothic" panose="020B0502020202020204" pitchFamily="34" charset="0"/>
              </a:rPr>
              <a:t>"</a:t>
            </a:r>
            <a:r>
              <a:rPr lang="es-CO" sz="3000" b="1" dirty="0">
                <a:latin typeface="Century Gothic" panose="020B0502020202020204" pitchFamily="34" charset="0"/>
              </a:rPr>
              <a:t>La educación </a:t>
            </a:r>
            <a:r>
              <a:rPr lang="es-CO" sz="3000" b="1" dirty="0">
                <a:latin typeface="Century Gothic" panose="020B0502020202020204" pitchFamily="34" charset="0"/>
              </a:rPr>
              <a:t>virtual y a </a:t>
            </a:r>
            <a:r>
              <a:rPr lang="es-CO" sz="3000" b="1" dirty="0">
                <a:latin typeface="Century Gothic" panose="020B0502020202020204" pitchFamily="34" charset="0"/>
              </a:rPr>
              <a:t>distancia </a:t>
            </a:r>
            <a:r>
              <a:rPr lang="es-CO" sz="3000" b="1" dirty="0">
                <a:latin typeface="Century Gothic" panose="020B0502020202020204" pitchFamily="34" charset="0"/>
              </a:rPr>
              <a:t>es una respuesta </a:t>
            </a:r>
            <a:r>
              <a:rPr lang="es-CO" sz="3000" b="1" dirty="0">
                <a:latin typeface="Century Gothic" panose="020B0502020202020204" pitchFamily="34" charset="0"/>
              </a:rPr>
              <a:t>a las necesidades educativas del siglo </a:t>
            </a:r>
            <a:r>
              <a:rPr lang="es-CO" sz="3000" b="1" dirty="0">
                <a:latin typeface="Century Gothic" panose="020B0502020202020204" pitchFamily="34" charset="0"/>
              </a:rPr>
              <a:t>XXI” </a:t>
            </a:r>
            <a:r>
              <a:rPr lang="es-CO" sz="3000" b="1" dirty="0">
                <a:latin typeface="Century Gothic" panose="020B0502020202020204" pitchFamily="34" charset="0"/>
              </a:rPr>
              <a:t>  </a:t>
            </a:r>
            <a:r>
              <a:rPr lang="es-CO" sz="3000" b="1" dirty="0">
                <a:latin typeface="Century Gothic" panose="020B0502020202020204" pitchFamily="34" charset="0"/>
              </a:rPr>
              <a:t>    </a:t>
            </a:r>
            <a:r>
              <a:rPr lang="es-CO" dirty="0">
                <a:latin typeface="Century Gothic" panose="020B0502020202020204" pitchFamily="34" charset="0"/>
              </a:rPr>
              <a:t>Chaves </a:t>
            </a:r>
            <a:r>
              <a:rPr lang="es-CO" dirty="0">
                <a:latin typeface="Century Gothic" panose="020B0502020202020204" pitchFamily="34" charset="0"/>
              </a:rPr>
              <a:t>Torres, A. (2017). </a:t>
            </a:r>
          </a:p>
        </p:txBody>
      </p:sp>
    </p:spTree>
    <p:extLst>
      <p:ext uri="{BB962C8B-B14F-4D97-AF65-F5344CB8AC3E}">
        <p14:creationId xmlns:p14="http://schemas.microsoft.com/office/powerpoint/2010/main" val="363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uadroTexto 3"/>
          <p:cNvSpPr txBox="1">
            <a:spLocks noChangeArrowheads="1"/>
          </p:cNvSpPr>
          <p:nvPr/>
        </p:nvSpPr>
        <p:spPr bwMode="auto">
          <a:xfrm>
            <a:off x="1902453" y="2962276"/>
            <a:ext cx="5336717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_tradnl" altLang="es-CO" sz="3300" b="1" dirty="0">
                <a:latin typeface="Century Gothic" panose="020B0502020202020204" pitchFamily="34" charset="0"/>
              </a:rPr>
              <a:t>GRACIAS</a:t>
            </a:r>
          </a:p>
          <a:p>
            <a:pPr algn="ctr" eaLnBrk="1" hangingPunct="1"/>
            <a:r>
              <a:rPr lang="es-ES_tradnl" altLang="es-CO" sz="2700" dirty="0">
                <a:latin typeface="Century Gothic" panose="020B0502020202020204" pitchFamily="34" charset="0"/>
              </a:rPr>
              <a:t>Marelen Castillo Torres </a:t>
            </a:r>
          </a:p>
          <a:p>
            <a:pPr algn="ctr" eaLnBrk="1" hangingPunct="1"/>
            <a:r>
              <a:rPr lang="es-ES_tradnl" altLang="es-CO" sz="2400" dirty="0">
                <a:latin typeface="Century Gothic" panose="020B0502020202020204" pitchFamily="34" charset="0"/>
              </a:rPr>
              <a:t>Vicerrectora General Académica </a:t>
            </a:r>
          </a:p>
          <a:p>
            <a:pPr algn="ctr" eaLnBrk="1" hangingPunct="1"/>
            <a:r>
              <a:rPr lang="es-ES_tradnl" altLang="es-CO" sz="1500" dirty="0">
                <a:latin typeface="Century Gothic" panose="020B0502020202020204" pitchFamily="34" charset="0"/>
              </a:rPr>
              <a:t>mcastillo@uniminuto.edu</a:t>
            </a:r>
          </a:p>
        </p:txBody>
      </p:sp>
    </p:spTree>
    <p:extLst>
      <p:ext uri="{BB962C8B-B14F-4D97-AF65-F5344CB8AC3E}">
        <p14:creationId xmlns:p14="http://schemas.microsoft.com/office/powerpoint/2010/main" val="115159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3276600" y="169863"/>
            <a:ext cx="5867400" cy="576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104040" rIns="90000" bIns="45000" anchor="ctr"/>
          <a:lstStyle/>
          <a:p>
            <a:pPr algn="r">
              <a:buClr>
                <a:srgbClr val="003366"/>
              </a:buClr>
              <a:buFont typeface="Trebuchet MS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s-CO" sz="3600" i="0" u="none" dirty="0">
              <a:solidFill>
                <a:srgbClr val="003366"/>
              </a:solidFill>
              <a:latin typeface="Book Antiqua" pitchFamily="18" charset="0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63491" name="9 CuadroTexto"/>
          <p:cNvSpPr txBox="1">
            <a:spLocks noChangeArrowheads="1"/>
          </p:cNvSpPr>
          <p:nvPr/>
        </p:nvSpPr>
        <p:spPr bwMode="auto">
          <a:xfrm>
            <a:off x="606425" y="4283075"/>
            <a:ext cx="8286750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CO" sz="7200" b="1" i="1" u="none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CAMBIANDO VIDAS</a:t>
            </a:r>
          </a:p>
        </p:txBody>
      </p:sp>
      <p:pic>
        <p:nvPicPr>
          <p:cNvPr id="74756" name="Picture 4" descr="26-uniminuto-cuadra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836613"/>
            <a:ext cx="4321175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936625" y="0"/>
            <a:ext cx="820737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s-MX" sz="3600" b="1" i="1" u="none" dirty="0" smtClean="0">
                <a:solidFill>
                  <a:schemeClr val="bg1"/>
                </a:solidFill>
                <a:latin typeface="Book Antiqua" pitchFamily="18" charset="0"/>
                <a:cs typeface="Tahoma" pitchFamily="34" charset="0"/>
              </a:rPr>
              <a:t>MEGA </a:t>
            </a:r>
            <a:r>
              <a:rPr lang="es-MX" sz="3600" b="1" i="1" u="none" dirty="0">
                <a:solidFill>
                  <a:schemeClr val="bg1"/>
                </a:solidFill>
                <a:latin typeface="Book Antiqua" pitchFamily="18" charset="0"/>
                <a:cs typeface="Tahoma" pitchFamily="34" charset="0"/>
              </a:rPr>
              <a:t>- UNIMINUTO </a:t>
            </a:r>
            <a:endParaRPr lang="es-ES" sz="3600" b="1" i="1" u="none" dirty="0">
              <a:solidFill>
                <a:schemeClr val="bg1"/>
              </a:solidFill>
              <a:latin typeface="Book Antiqua" pitchFamily="18" charset="0"/>
              <a:cs typeface="Tahoma" pitchFamily="34" charset="0"/>
            </a:endParaRPr>
          </a:p>
        </p:txBody>
      </p:sp>
      <p:sp>
        <p:nvSpPr>
          <p:cNvPr id="15363" name="Text Box 23"/>
          <p:cNvSpPr txBox="1">
            <a:spLocks noChangeArrowheads="1"/>
          </p:cNvSpPr>
          <p:nvPr/>
        </p:nvSpPr>
        <p:spPr bwMode="auto">
          <a:xfrm>
            <a:off x="366464" y="2132856"/>
            <a:ext cx="83820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CO" sz="2000" dirty="0" smtClean="0">
                <a:solidFill>
                  <a:srgbClr val="002060"/>
                </a:solidFill>
                <a:latin typeface="Book Antiqua" pitchFamily="18" charset="0"/>
              </a:rPr>
              <a:t>En el 2019, UNIMINUTO es reconocida, a nivel nacional e internacional, como una institución de Educación Superior que, desde su Modelo Educativo inspirado en el Humanismo Cristiano, forma personas íntegras que, como profesionales competentes y emprendedores, abiertos a la búsqueda de Dios y al servicio del hombre, contribuyan al desarrollo de sus comunidades y de una sociedad equitativa.</a:t>
            </a:r>
          </a:p>
          <a:p>
            <a:pPr algn="just">
              <a:spcBef>
                <a:spcPct val="50000"/>
              </a:spcBef>
            </a:pPr>
            <a:r>
              <a:rPr lang="es-CO" sz="2000" dirty="0" smtClean="0">
                <a:solidFill>
                  <a:srgbClr val="002060"/>
                </a:solidFill>
                <a:latin typeface="Book Antiqua" pitchFamily="18" charset="0"/>
              </a:rPr>
              <a:t>UNIMINUTO se caracteriza por ser una institución incluyente y sostenible, soportada en una cultura de alta calidad, con una oferta educativa amplia y pertinente, gran cobertura, fácil acceso, uso de nuevas tecnologías, promoción de la innovación social y de iniciativas de cooperación para el desarrollo. </a:t>
            </a:r>
          </a:p>
        </p:txBody>
      </p:sp>
      <p:grpSp>
        <p:nvGrpSpPr>
          <p:cNvPr id="49" name="48 Grupo"/>
          <p:cNvGrpSpPr/>
          <p:nvPr/>
        </p:nvGrpSpPr>
        <p:grpSpPr>
          <a:xfrm>
            <a:off x="467544" y="1268760"/>
            <a:ext cx="8208912" cy="648072"/>
            <a:chOff x="827584" y="980728"/>
            <a:chExt cx="7848872" cy="648072"/>
          </a:xfrm>
        </p:grpSpPr>
        <p:grpSp>
          <p:nvGrpSpPr>
            <p:cNvPr id="48" name="47 Grupo"/>
            <p:cNvGrpSpPr/>
            <p:nvPr/>
          </p:nvGrpSpPr>
          <p:grpSpPr>
            <a:xfrm>
              <a:off x="827584" y="980728"/>
              <a:ext cx="7848872" cy="648072"/>
              <a:chOff x="827584" y="980728"/>
              <a:chExt cx="7848872" cy="648072"/>
            </a:xfrm>
          </p:grpSpPr>
          <p:sp>
            <p:nvSpPr>
              <p:cNvPr id="16" name="15 Rectángulo"/>
              <p:cNvSpPr/>
              <p:nvPr/>
            </p:nvSpPr>
            <p:spPr>
              <a:xfrm>
                <a:off x="8172400" y="980728"/>
                <a:ext cx="504056" cy="6480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8" name="Text Box 23"/>
              <p:cNvSpPr txBox="1">
                <a:spLocks noChangeArrowheads="1"/>
              </p:cNvSpPr>
              <p:nvPr/>
            </p:nvSpPr>
            <p:spPr bwMode="auto">
              <a:xfrm>
                <a:off x="827584" y="980728"/>
                <a:ext cx="7272808" cy="646331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es-CO" b="1" dirty="0" smtClean="0">
                    <a:solidFill>
                      <a:schemeClr val="bg2">
                        <a:lumMod val="90000"/>
                      </a:schemeClr>
                    </a:solidFill>
                    <a:latin typeface="Book Antiqua" pitchFamily="18" charset="0"/>
                  </a:rPr>
                  <a:t>La MEGA es una “meta grande y ambiciosa” que constituye el máximo norte estratégico de UNIMINUTO a largo Plazo</a:t>
                </a:r>
              </a:p>
            </p:txBody>
          </p:sp>
        </p:grpSp>
        <p:grpSp>
          <p:nvGrpSpPr>
            <p:cNvPr id="47" name="46 Grupo"/>
            <p:cNvGrpSpPr/>
            <p:nvPr/>
          </p:nvGrpSpPr>
          <p:grpSpPr>
            <a:xfrm>
              <a:off x="8244408" y="1124744"/>
              <a:ext cx="360040" cy="288032"/>
              <a:chOff x="6437163" y="1816975"/>
              <a:chExt cx="222304" cy="139797"/>
            </a:xfrm>
            <a:solidFill>
              <a:schemeClr val="bg1"/>
            </a:solidFill>
          </p:grpSpPr>
          <p:sp>
            <p:nvSpPr>
              <p:cNvPr id="44" name="43 Rectángulo redondeado"/>
              <p:cNvSpPr/>
              <p:nvPr/>
            </p:nvSpPr>
            <p:spPr>
              <a:xfrm rot="20053484">
                <a:off x="6444653" y="1816975"/>
                <a:ext cx="214814" cy="5119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5" name="44 Rectángulo redondeado"/>
              <p:cNvSpPr/>
              <p:nvPr/>
            </p:nvSpPr>
            <p:spPr>
              <a:xfrm rot="2282658">
                <a:off x="6437163" y="1905577"/>
                <a:ext cx="214814" cy="5119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6437163" y="1844824"/>
                <a:ext cx="72008" cy="720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1742369"/>
            <a:ext cx="8279151" cy="4129425"/>
          </a:xfrm>
          <a:prstGeom prst="rect">
            <a:avLst/>
          </a:prstGeom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763688" y="158750"/>
            <a:ext cx="7380312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lnSpc>
                <a:spcPct val="80000"/>
              </a:lnSpc>
              <a:spcBef>
                <a:spcPts val="2250"/>
              </a:spcBef>
              <a:buClr>
                <a:srgbClr val="003063"/>
              </a:buClr>
              <a:buFont typeface="Book Antiqua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CO" sz="2800" b="1" i="1" u="none" dirty="0" smtClean="0">
                <a:solidFill>
                  <a:schemeClr val="bg1"/>
                </a:solidFill>
                <a:latin typeface="Book Antiqua" pitchFamily="18" charset="0"/>
                <a:cs typeface="Tahoma" pitchFamily="34" charset="0"/>
              </a:rPr>
              <a:t>Crecimiento población estudiantil</a:t>
            </a:r>
            <a:endParaRPr lang="es-CO" sz="2800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251520" y="6525344"/>
            <a:ext cx="5400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1000" b="0" i="0" u="none" dirty="0">
                <a:solidFill>
                  <a:srgbClr val="003366"/>
                </a:solidFill>
                <a:latin typeface="Book Antiqua" pitchFamily="18" charset="0"/>
              </a:rPr>
              <a:t>FUENTE:  </a:t>
            </a:r>
            <a:r>
              <a:rPr lang="es-ES" sz="1000" b="0" i="0" u="none" dirty="0" smtClean="0">
                <a:solidFill>
                  <a:srgbClr val="003366"/>
                </a:solidFill>
                <a:latin typeface="Book Antiqua" pitchFamily="18" charset="0"/>
              </a:rPr>
              <a:t>Dirección de Planeación y Desarrollo UNIMINUTO - SII, </a:t>
            </a:r>
            <a:r>
              <a:rPr lang="es-ES" sz="1000" dirty="0" smtClean="0">
                <a:solidFill>
                  <a:srgbClr val="003366"/>
                </a:solidFill>
                <a:latin typeface="Book Antiqua" pitchFamily="18" charset="0"/>
              </a:rPr>
              <a:t>junio 14</a:t>
            </a:r>
            <a:r>
              <a:rPr lang="es-ES" sz="1000" b="0" i="0" u="none" dirty="0" smtClean="0">
                <a:solidFill>
                  <a:srgbClr val="003366"/>
                </a:solidFill>
                <a:latin typeface="Book Antiqua" pitchFamily="18" charset="0"/>
              </a:rPr>
              <a:t> de 2018</a:t>
            </a:r>
            <a:endParaRPr lang="es-ES" sz="1000" b="0" i="0" u="none" dirty="0">
              <a:solidFill>
                <a:srgbClr val="003366"/>
              </a:solidFill>
              <a:latin typeface="Book Antiqua" pitchFamily="18" charset="0"/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642910" y="1000108"/>
            <a:ext cx="5598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eaLnBrk="0" hangingPunct="0">
              <a:defRPr/>
            </a:pPr>
            <a:r>
              <a:rPr lang="es-CO" sz="2000" b="1" dirty="0" smtClean="0">
                <a:solidFill>
                  <a:srgbClr val="003063"/>
                </a:solidFill>
                <a:latin typeface="Book Antiqua" pitchFamily="18" charset="0"/>
              </a:rPr>
              <a:t>Población estudiantil: </a:t>
            </a:r>
          </a:p>
          <a:p>
            <a:pPr marL="457200" indent="-457200" eaLnBrk="0" hangingPunct="0">
              <a:defRPr/>
            </a:pPr>
            <a:r>
              <a:rPr lang="es-CO" sz="2000" dirty="0" smtClean="0">
                <a:solidFill>
                  <a:srgbClr val="003063"/>
                </a:solidFill>
                <a:latin typeface="Book Antiqua" pitchFamily="18" charset="0"/>
              </a:rPr>
              <a:t>		138.616 estudiantes en 1° Semestre 2018</a:t>
            </a:r>
            <a:endParaRPr lang="en-US" sz="1200" i="0" u="none" dirty="0" smtClean="0">
              <a:solidFill>
                <a:srgbClr val="003399"/>
              </a:solidFill>
              <a:latin typeface="Book Antiqua" pitchFamily="18" charset="0"/>
            </a:endParaRPr>
          </a:p>
        </p:txBody>
      </p:sp>
      <p:sp>
        <p:nvSpPr>
          <p:cNvPr id="9" name="11 Rectángulo"/>
          <p:cNvSpPr>
            <a:spLocks noChangeArrowheads="1"/>
          </p:cNvSpPr>
          <p:nvPr/>
        </p:nvSpPr>
        <p:spPr bwMode="auto">
          <a:xfrm>
            <a:off x="229145" y="6183192"/>
            <a:ext cx="62310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449263"/>
            <a:r>
              <a:rPr lang="es-CO" sz="1400" b="0" i="0" u="none" dirty="0" smtClean="0">
                <a:solidFill>
                  <a:srgbClr val="003366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Incluye estudiantes en articulación, programas en convenio y Sedes aliadas.</a:t>
            </a:r>
            <a:endParaRPr lang="es-CO" sz="1400" dirty="0" smtClean="0">
              <a:solidFill>
                <a:srgbClr val="003366"/>
              </a:solidFill>
              <a:latin typeface="Book Antiqu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18 Forma libre"/>
          <p:cNvSpPr/>
          <p:nvPr/>
        </p:nvSpPr>
        <p:spPr>
          <a:xfrm>
            <a:off x="755576" y="1993726"/>
            <a:ext cx="7919111" cy="3523506"/>
          </a:xfrm>
          <a:custGeom>
            <a:avLst/>
            <a:gdLst>
              <a:gd name="connsiteX0" fmla="*/ 4389120 w 4389120"/>
              <a:gd name="connsiteY0" fmla="*/ 0 h 2805430"/>
              <a:gd name="connsiteX1" fmla="*/ 3268980 w 4389120"/>
              <a:gd name="connsiteY1" fmla="*/ 1897380 h 2805430"/>
              <a:gd name="connsiteX2" fmla="*/ 1965960 w 4389120"/>
              <a:gd name="connsiteY2" fmla="*/ 2667000 h 2805430"/>
              <a:gd name="connsiteX3" fmla="*/ 0 w 4389120"/>
              <a:gd name="connsiteY3" fmla="*/ 2727960 h 2805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9120" h="2805430">
                <a:moveTo>
                  <a:pt x="4389120" y="0"/>
                </a:moveTo>
                <a:cubicBezTo>
                  <a:pt x="4030980" y="726440"/>
                  <a:pt x="3672840" y="1452880"/>
                  <a:pt x="3268980" y="1897380"/>
                </a:cubicBezTo>
                <a:cubicBezTo>
                  <a:pt x="2865120" y="2341880"/>
                  <a:pt x="2510790" y="2528570"/>
                  <a:pt x="1965960" y="2667000"/>
                </a:cubicBezTo>
                <a:cubicBezTo>
                  <a:pt x="1421130" y="2805430"/>
                  <a:pt x="710565" y="2766695"/>
                  <a:pt x="0" y="2727960"/>
                </a:cubicBezTo>
              </a:path>
            </a:pathLst>
          </a:custGeom>
          <a:ln w="19050">
            <a:solidFill>
              <a:schemeClr val="accent2"/>
            </a:solidFill>
            <a:prstDash val="dash"/>
            <a:headEnd type="stealth" w="lg" len="lg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1217613" y="1381125"/>
            <a:ext cx="3319462" cy="2303463"/>
            <a:chOff x="767" y="870"/>
            <a:chExt cx="2091" cy="1451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1441" y="1022"/>
              <a:ext cx="1176" cy="1216"/>
            </a:xfrm>
            <a:custGeom>
              <a:avLst/>
              <a:gdLst>
                <a:gd name="T0" fmla="*/ 0 w 4011"/>
                <a:gd name="T1" fmla="*/ 1691 h 4142"/>
                <a:gd name="T2" fmla="*/ 2321 w 4011"/>
                <a:gd name="T3" fmla="*/ 241 h 4142"/>
                <a:gd name="T4" fmla="*/ 3771 w 4011"/>
                <a:gd name="T5" fmla="*/ 2562 h 4142"/>
                <a:gd name="T6" fmla="*/ 1708 w 4011"/>
                <a:gd name="T7" fmla="*/ 4054 h 4142"/>
                <a:gd name="T8" fmla="*/ 1751 w 4011"/>
                <a:gd name="T9" fmla="*/ 3591 h 4142"/>
                <a:gd name="T10" fmla="*/ 3350 w 4011"/>
                <a:gd name="T11" fmla="*/ 2261 h 4142"/>
                <a:gd name="T12" fmla="*/ 2020 w 4011"/>
                <a:gd name="T13" fmla="*/ 662 h 4142"/>
                <a:gd name="T14" fmla="*/ 452 w 4011"/>
                <a:gd name="T15" fmla="*/ 1796 h 4142"/>
                <a:gd name="T16" fmla="*/ 0 w 4011"/>
                <a:gd name="T17" fmla="*/ 1691 h 4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1" h="4142">
                  <a:moveTo>
                    <a:pt x="0" y="1691"/>
                  </a:moveTo>
                  <a:cubicBezTo>
                    <a:pt x="240" y="650"/>
                    <a:pt x="1279" y="0"/>
                    <a:pt x="2321" y="241"/>
                  </a:cubicBezTo>
                  <a:cubicBezTo>
                    <a:pt x="3362" y="481"/>
                    <a:pt x="4011" y="1520"/>
                    <a:pt x="3771" y="2562"/>
                  </a:cubicBezTo>
                  <a:cubicBezTo>
                    <a:pt x="3553" y="3505"/>
                    <a:pt x="2672" y="4142"/>
                    <a:pt x="1708" y="4054"/>
                  </a:cubicBezTo>
                  <a:lnTo>
                    <a:pt x="1751" y="3591"/>
                  </a:lnTo>
                  <a:cubicBezTo>
                    <a:pt x="2560" y="3665"/>
                    <a:pt x="3276" y="3070"/>
                    <a:pt x="3350" y="2261"/>
                  </a:cubicBezTo>
                  <a:cubicBezTo>
                    <a:pt x="3424" y="1452"/>
                    <a:pt x="2829" y="736"/>
                    <a:pt x="2020" y="662"/>
                  </a:cubicBezTo>
                  <a:cubicBezTo>
                    <a:pt x="1287" y="594"/>
                    <a:pt x="618" y="1079"/>
                    <a:pt x="452" y="1796"/>
                  </a:cubicBezTo>
                  <a:lnTo>
                    <a:pt x="0" y="1691"/>
                  </a:lnTo>
                  <a:close/>
                </a:path>
              </a:pathLst>
            </a:custGeom>
            <a:solidFill>
              <a:srgbClr val="FFC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767" y="870"/>
              <a:ext cx="2091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407" y="1608"/>
              <a:ext cx="547" cy="604"/>
            </a:xfrm>
            <a:custGeom>
              <a:avLst/>
              <a:gdLst>
                <a:gd name="T0" fmla="*/ 1824 w 1867"/>
                <a:gd name="T1" fmla="*/ 2058 h 2058"/>
                <a:gd name="T2" fmla="*/ 70 w 1867"/>
                <a:gd name="T3" fmla="*/ 0 h 2058"/>
                <a:gd name="T4" fmla="*/ 534 w 1867"/>
                <a:gd name="T5" fmla="*/ 31 h 2058"/>
                <a:gd name="T6" fmla="*/ 1867 w 1867"/>
                <a:gd name="T7" fmla="*/ 1595 h 2058"/>
                <a:gd name="T8" fmla="*/ 1824 w 1867"/>
                <a:gd name="T9" fmla="*/ 2058 h 2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7" h="2058">
                  <a:moveTo>
                    <a:pt x="1824" y="2058"/>
                  </a:moveTo>
                  <a:cubicBezTo>
                    <a:pt x="778" y="1961"/>
                    <a:pt x="0" y="1048"/>
                    <a:pt x="70" y="0"/>
                  </a:cubicBezTo>
                  <a:lnTo>
                    <a:pt x="534" y="31"/>
                  </a:lnTo>
                  <a:cubicBezTo>
                    <a:pt x="480" y="828"/>
                    <a:pt x="1072" y="1522"/>
                    <a:pt x="1867" y="1595"/>
                  </a:cubicBezTo>
                  <a:lnTo>
                    <a:pt x="1824" y="2058"/>
                  </a:lnTo>
                  <a:close/>
                </a:path>
              </a:pathLst>
            </a:custGeom>
            <a:solidFill>
              <a:srgbClr val="558ED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428" y="1519"/>
              <a:ext cx="146" cy="98"/>
            </a:xfrm>
            <a:custGeom>
              <a:avLst/>
              <a:gdLst>
                <a:gd name="T0" fmla="*/ 0 w 498"/>
                <a:gd name="T1" fmla="*/ 305 h 336"/>
                <a:gd name="T2" fmla="*/ 46 w 498"/>
                <a:gd name="T3" fmla="*/ 0 h 336"/>
                <a:gd name="T4" fmla="*/ 498 w 498"/>
                <a:gd name="T5" fmla="*/ 105 h 336"/>
                <a:gd name="T6" fmla="*/ 464 w 498"/>
                <a:gd name="T7" fmla="*/ 336 h 336"/>
                <a:gd name="T8" fmla="*/ 0 w 498"/>
                <a:gd name="T9" fmla="*/ 305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336">
                  <a:moveTo>
                    <a:pt x="0" y="305"/>
                  </a:moveTo>
                  <a:cubicBezTo>
                    <a:pt x="7" y="202"/>
                    <a:pt x="22" y="100"/>
                    <a:pt x="46" y="0"/>
                  </a:cubicBezTo>
                  <a:lnTo>
                    <a:pt x="498" y="105"/>
                  </a:lnTo>
                  <a:cubicBezTo>
                    <a:pt x="481" y="181"/>
                    <a:pt x="469" y="258"/>
                    <a:pt x="464" y="336"/>
                  </a:cubicBezTo>
                  <a:lnTo>
                    <a:pt x="0" y="305"/>
                  </a:lnTo>
                  <a:close/>
                </a:path>
              </a:pathLst>
            </a:custGeom>
            <a:solidFill>
              <a:srgbClr val="F34F4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2345" y="1023"/>
              <a:ext cx="42" cy="4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2452" y="999"/>
              <a:ext cx="37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 Antiqua" panose="02040602050305030304" pitchFamily="18" charset="0"/>
                </a:rPr>
                <a:t>Estrato 1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2546" y="1093"/>
              <a:ext cx="141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 Antiqua" panose="02040602050305030304" pitchFamily="18" charset="0"/>
                </a:rPr>
                <a:t>y 2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2499" y="1187"/>
              <a:ext cx="13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 Antiqua" panose="02040602050305030304" pitchFamily="18" charset="0"/>
                </a:rPr>
                <a:t>73%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1243" y="2121"/>
              <a:ext cx="42" cy="38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321" y="2097"/>
              <a:ext cx="347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 Antiqua" panose="02040602050305030304" pitchFamily="18" charset="0"/>
                </a:rPr>
                <a:t>Estrato 3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372" y="2191"/>
              <a:ext cx="13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 Antiqua" panose="02040602050305030304" pitchFamily="18" charset="0"/>
                </a:rPr>
                <a:t>24%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844" y="1502"/>
              <a:ext cx="43" cy="42"/>
            </a:xfrm>
            <a:prstGeom prst="rect">
              <a:avLst/>
            </a:prstGeom>
            <a:solidFill>
              <a:srgbClr val="F3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16"/>
            <p:cNvSpPr>
              <a:spLocks noChangeArrowheads="1"/>
            </p:cNvSpPr>
            <p:nvPr/>
          </p:nvSpPr>
          <p:spPr bwMode="auto">
            <a:xfrm>
              <a:off x="953" y="1480"/>
              <a:ext cx="45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 Antiqua" panose="02040602050305030304" pitchFamily="18" charset="0"/>
                </a:rPr>
                <a:t>Estrato 4, 5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1089" y="1574"/>
              <a:ext cx="140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 Antiqua" panose="02040602050305030304" pitchFamily="18" charset="0"/>
                </a:rPr>
                <a:t>y 6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18"/>
            <p:cNvSpPr>
              <a:spLocks noChangeArrowheads="1"/>
            </p:cNvSpPr>
            <p:nvPr/>
          </p:nvSpPr>
          <p:spPr bwMode="auto">
            <a:xfrm>
              <a:off x="1060" y="1668"/>
              <a:ext cx="97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 Antiqua" panose="02040602050305030304" pitchFamily="18" charset="0"/>
                </a:rPr>
                <a:t>3%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7420" name="20 CuadroTexto"/>
          <p:cNvSpPr txBox="1">
            <a:spLocks noChangeArrowheads="1"/>
          </p:cNvSpPr>
          <p:nvPr/>
        </p:nvSpPr>
        <p:spPr bwMode="auto">
          <a:xfrm>
            <a:off x="467544" y="5661248"/>
            <a:ext cx="16561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O" sz="1600" i="0" u="none" dirty="0" smtClean="0">
                <a:solidFill>
                  <a:srgbClr val="003399"/>
                </a:solidFill>
                <a:latin typeface="Book Antiqua" pitchFamily="18" charset="0"/>
              </a:rPr>
              <a:t>72% - </a:t>
            </a:r>
            <a:r>
              <a:rPr lang="es-CO" sz="1600" b="0" i="0" u="none" dirty="0" smtClean="0">
                <a:solidFill>
                  <a:srgbClr val="003399"/>
                </a:solidFill>
                <a:latin typeface="Book Antiqua" pitchFamily="18" charset="0"/>
              </a:rPr>
              <a:t>Mujeres</a:t>
            </a:r>
            <a:endParaRPr lang="es-CO" sz="1000" b="0" i="0" u="none" dirty="0">
              <a:solidFill>
                <a:srgbClr val="003399"/>
              </a:solidFill>
              <a:latin typeface="Book Antiqua" pitchFamily="18" charset="0"/>
            </a:endParaRPr>
          </a:p>
        </p:txBody>
      </p:sp>
      <p:sp>
        <p:nvSpPr>
          <p:cNvPr id="17421" name="21 CuadroTexto"/>
          <p:cNvSpPr txBox="1">
            <a:spLocks noChangeArrowheads="1"/>
          </p:cNvSpPr>
          <p:nvPr/>
        </p:nvSpPr>
        <p:spPr bwMode="auto">
          <a:xfrm>
            <a:off x="683568" y="5949280"/>
            <a:ext cx="17281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O" sz="1600" dirty="0" smtClean="0">
                <a:solidFill>
                  <a:srgbClr val="003399"/>
                </a:solidFill>
                <a:latin typeface="Book Antiqua" pitchFamily="18" charset="0"/>
              </a:rPr>
              <a:t>28</a:t>
            </a:r>
            <a:r>
              <a:rPr lang="es-CO" sz="1600" i="0" u="none" dirty="0" smtClean="0">
                <a:solidFill>
                  <a:srgbClr val="003399"/>
                </a:solidFill>
                <a:latin typeface="Book Antiqua" pitchFamily="18" charset="0"/>
              </a:rPr>
              <a:t>% - </a:t>
            </a:r>
            <a:r>
              <a:rPr lang="es-CO" sz="1600" b="0" i="0" u="none" dirty="0" smtClean="0">
                <a:solidFill>
                  <a:srgbClr val="003399"/>
                </a:solidFill>
                <a:latin typeface="Book Antiqua" pitchFamily="18" charset="0"/>
              </a:rPr>
              <a:t>Hombres</a:t>
            </a:r>
            <a:endParaRPr lang="es-CO" sz="1000" b="0" i="0" u="none" dirty="0">
              <a:solidFill>
                <a:srgbClr val="003399"/>
              </a:solidFill>
              <a:latin typeface="Book Antiqua" pitchFamily="18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1259632" y="1290543"/>
            <a:ext cx="3264871" cy="2435404"/>
            <a:chOff x="1259632" y="1290543"/>
            <a:chExt cx="3264871" cy="2435404"/>
          </a:xfrm>
        </p:grpSpPr>
        <p:sp>
          <p:nvSpPr>
            <p:cNvPr id="28" name="26 Elipse"/>
            <p:cNvSpPr>
              <a:spLocks noChangeArrowheads="1"/>
            </p:cNvSpPr>
            <p:nvPr/>
          </p:nvSpPr>
          <p:spPr bwMode="auto">
            <a:xfrm>
              <a:off x="3632238" y="1290543"/>
              <a:ext cx="892265" cy="889000"/>
            </a:xfrm>
            <a:prstGeom prst="ellipse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s-CO" i="0" u="none" dirty="0">
                <a:latin typeface="Book Antiqua" pitchFamily="18" charset="0"/>
              </a:endParaRPr>
            </a:p>
          </p:txBody>
        </p:sp>
        <p:grpSp>
          <p:nvGrpSpPr>
            <p:cNvPr id="2" name="36 Grupo"/>
            <p:cNvGrpSpPr/>
            <p:nvPr/>
          </p:nvGrpSpPr>
          <p:grpSpPr>
            <a:xfrm>
              <a:off x="1709740" y="3437915"/>
              <a:ext cx="1080120" cy="288032"/>
              <a:chOff x="1835696" y="3068960"/>
              <a:chExt cx="864096" cy="144016"/>
            </a:xfrm>
          </p:grpSpPr>
          <p:cxnSp>
            <p:nvCxnSpPr>
              <p:cNvPr id="30" name="29 Conector recto"/>
              <p:cNvCxnSpPr/>
              <p:nvPr/>
            </p:nvCxnSpPr>
            <p:spPr bwMode="auto">
              <a:xfrm flipH="1">
                <a:off x="2555776" y="3068960"/>
                <a:ext cx="144016" cy="1440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30 Conector recto"/>
              <p:cNvCxnSpPr/>
              <p:nvPr/>
            </p:nvCxnSpPr>
            <p:spPr bwMode="auto">
              <a:xfrm flipH="1">
                <a:off x="1835696" y="3212976"/>
                <a:ext cx="72008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" name="40 Grupo"/>
            <p:cNvGrpSpPr/>
            <p:nvPr/>
          </p:nvGrpSpPr>
          <p:grpSpPr>
            <a:xfrm>
              <a:off x="1259632" y="2653741"/>
              <a:ext cx="1008112" cy="170595"/>
              <a:chOff x="1691680" y="3114389"/>
              <a:chExt cx="1008112" cy="170595"/>
            </a:xfrm>
          </p:grpSpPr>
          <p:cxnSp>
            <p:nvCxnSpPr>
              <p:cNvPr id="42" name="41 Conector recto"/>
              <p:cNvCxnSpPr/>
              <p:nvPr/>
            </p:nvCxnSpPr>
            <p:spPr bwMode="auto">
              <a:xfrm flipH="1">
                <a:off x="2411761" y="3114389"/>
                <a:ext cx="288031" cy="17059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42 Conector recto"/>
              <p:cNvCxnSpPr/>
              <p:nvPr/>
            </p:nvCxnSpPr>
            <p:spPr bwMode="auto">
              <a:xfrm flipH="1">
                <a:off x="1691680" y="3284984"/>
                <a:ext cx="72008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" name="43 Grupo"/>
            <p:cNvGrpSpPr/>
            <p:nvPr/>
          </p:nvGrpSpPr>
          <p:grpSpPr>
            <a:xfrm flipH="1">
              <a:off x="3815421" y="2003725"/>
              <a:ext cx="648072" cy="72008"/>
              <a:chOff x="1835696" y="3068960"/>
              <a:chExt cx="864096" cy="144016"/>
            </a:xfrm>
          </p:grpSpPr>
          <p:cxnSp>
            <p:nvCxnSpPr>
              <p:cNvPr id="45" name="44 Conector recto"/>
              <p:cNvCxnSpPr/>
              <p:nvPr/>
            </p:nvCxnSpPr>
            <p:spPr bwMode="auto">
              <a:xfrm flipH="1">
                <a:off x="2555776" y="3068960"/>
                <a:ext cx="144016" cy="14401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45 Conector recto"/>
              <p:cNvCxnSpPr/>
              <p:nvPr/>
            </p:nvCxnSpPr>
            <p:spPr bwMode="auto">
              <a:xfrm flipH="1">
                <a:off x="1835696" y="3212976"/>
                <a:ext cx="72008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5" name="48 Grupo"/>
          <p:cNvGrpSpPr/>
          <p:nvPr/>
        </p:nvGrpSpPr>
        <p:grpSpPr>
          <a:xfrm>
            <a:off x="251520" y="4509120"/>
            <a:ext cx="2124352" cy="1089035"/>
            <a:chOff x="179512" y="5220285"/>
            <a:chExt cx="2124352" cy="1089035"/>
          </a:xfrm>
        </p:grpSpPr>
        <p:pic>
          <p:nvPicPr>
            <p:cNvPr id="23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28689" y="5724341"/>
              <a:ext cx="257742" cy="512971"/>
            </a:xfrm>
            <a:prstGeom prst="rect">
              <a:avLst/>
            </a:prstGeom>
            <a:noFill/>
          </p:spPr>
        </p:pic>
        <p:pic>
          <p:nvPicPr>
            <p:cNvPr id="24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475656" y="5670266"/>
              <a:ext cx="324152" cy="639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187624" y="5724341"/>
              <a:ext cx="257742" cy="512971"/>
            </a:xfrm>
            <a:prstGeom prst="rect">
              <a:avLst/>
            </a:prstGeom>
            <a:noFill/>
          </p:spPr>
        </p:pic>
        <p:pic>
          <p:nvPicPr>
            <p:cNvPr id="26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83568" y="5733256"/>
              <a:ext cx="257742" cy="512971"/>
            </a:xfrm>
            <a:prstGeom prst="rect">
              <a:avLst/>
            </a:prstGeom>
            <a:noFill/>
          </p:spPr>
        </p:pic>
        <p:pic>
          <p:nvPicPr>
            <p:cNvPr id="27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25826" y="5733256"/>
              <a:ext cx="257742" cy="512971"/>
            </a:xfrm>
            <a:prstGeom prst="rect">
              <a:avLst/>
            </a:prstGeom>
            <a:noFill/>
          </p:spPr>
        </p:pic>
        <p:pic>
          <p:nvPicPr>
            <p:cNvPr id="29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79512" y="5733256"/>
              <a:ext cx="257742" cy="512971"/>
            </a:xfrm>
            <a:prstGeom prst="rect">
              <a:avLst/>
            </a:prstGeom>
            <a:noFill/>
          </p:spPr>
        </p:pic>
        <p:pic>
          <p:nvPicPr>
            <p:cNvPr id="32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727800" y="5670266"/>
              <a:ext cx="324152" cy="639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979712" y="5661248"/>
              <a:ext cx="324152" cy="639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79512" y="5229200"/>
              <a:ext cx="257742" cy="512971"/>
            </a:xfrm>
            <a:prstGeom prst="rect">
              <a:avLst/>
            </a:prstGeom>
            <a:noFill/>
          </p:spPr>
        </p:pic>
        <p:pic>
          <p:nvPicPr>
            <p:cNvPr id="35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25826" y="5229200"/>
              <a:ext cx="257742" cy="512971"/>
            </a:xfrm>
            <a:prstGeom prst="rect">
              <a:avLst/>
            </a:prstGeom>
            <a:noFill/>
          </p:spPr>
        </p:pic>
        <p:pic>
          <p:nvPicPr>
            <p:cNvPr id="36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83568" y="5229200"/>
              <a:ext cx="257742" cy="512971"/>
            </a:xfrm>
            <a:prstGeom prst="rect">
              <a:avLst/>
            </a:prstGeom>
            <a:noFill/>
          </p:spPr>
        </p:pic>
        <p:pic>
          <p:nvPicPr>
            <p:cNvPr id="38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71600" y="5229200"/>
              <a:ext cx="257742" cy="512971"/>
            </a:xfrm>
            <a:prstGeom prst="rect">
              <a:avLst/>
            </a:prstGeom>
            <a:noFill/>
          </p:spPr>
        </p:pic>
        <p:pic>
          <p:nvPicPr>
            <p:cNvPr id="39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217914" y="5229200"/>
              <a:ext cx="257742" cy="512971"/>
            </a:xfrm>
            <a:prstGeom prst="rect">
              <a:avLst/>
            </a:prstGeom>
            <a:noFill/>
          </p:spPr>
        </p:pic>
        <p:pic>
          <p:nvPicPr>
            <p:cNvPr id="40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475656" y="5229200"/>
              <a:ext cx="257742" cy="512971"/>
            </a:xfrm>
            <a:prstGeom prst="rect">
              <a:avLst/>
            </a:prstGeom>
            <a:noFill/>
          </p:spPr>
        </p:pic>
        <p:pic>
          <p:nvPicPr>
            <p:cNvPr id="47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721970" y="5229200"/>
              <a:ext cx="257742" cy="512971"/>
            </a:xfrm>
            <a:prstGeom prst="rect">
              <a:avLst/>
            </a:prstGeom>
            <a:noFill/>
          </p:spPr>
        </p:pic>
        <p:pic>
          <p:nvPicPr>
            <p:cNvPr id="48" name="Picture 2" descr="C:\Documents and Settings\GST\Escritorio\generodelosusuariosdepinterest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979712" y="5220285"/>
              <a:ext cx="257742" cy="512971"/>
            </a:xfrm>
            <a:prstGeom prst="rect">
              <a:avLst/>
            </a:prstGeom>
            <a:noFill/>
          </p:spPr>
        </p:pic>
      </p:grpSp>
      <p:sp>
        <p:nvSpPr>
          <p:cNvPr id="37" name="36 CuadroTexto"/>
          <p:cNvSpPr txBox="1"/>
          <p:nvPr/>
        </p:nvSpPr>
        <p:spPr>
          <a:xfrm>
            <a:off x="467544" y="105273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tx2"/>
                </a:solidFill>
                <a:latin typeface="Book Antiqua" pitchFamily="18" charset="0"/>
              </a:rPr>
              <a:t>Distribución por estrato socio-económico </a:t>
            </a:r>
            <a:endParaRPr lang="es-CO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35496" y="40050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tx2"/>
                </a:solidFill>
                <a:latin typeface="Book Antiqua" pitchFamily="18" charset="0"/>
              </a:rPr>
              <a:t>Distribución por género</a:t>
            </a:r>
            <a:endParaRPr lang="es-CO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1763688" y="158750"/>
            <a:ext cx="7380312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lnSpc>
                <a:spcPct val="80000"/>
              </a:lnSpc>
              <a:spcBef>
                <a:spcPts val="2250"/>
              </a:spcBef>
              <a:buClr>
                <a:srgbClr val="003063"/>
              </a:buClr>
              <a:buFont typeface="Book Antiqua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CO" sz="3600" b="1" i="1" u="none" dirty="0" smtClean="0">
                <a:solidFill>
                  <a:schemeClr val="bg1"/>
                </a:solidFill>
                <a:latin typeface="Book Antiqua" pitchFamily="18" charset="0"/>
                <a:cs typeface="Tahoma" pitchFamily="34" charset="0"/>
              </a:rPr>
              <a:t>Demografía estudiantil</a:t>
            </a:r>
            <a:endParaRPr lang="es-CO" sz="3600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37892" name="Picture 4" descr="D:\Mis documentos\Mis imágenes\Plan de Desarrollo\IMG_489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08104" y="1124744"/>
            <a:ext cx="3240360" cy="4868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4" name="63 Grupo"/>
          <p:cNvGrpSpPr/>
          <p:nvPr/>
        </p:nvGrpSpPr>
        <p:grpSpPr>
          <a:xfrm>
            <a:off x="2922079" y="4581128"/>
            <a:ext cx="2569951" cy="276999"/>
            <a:chOff x="3024323" y="4509120"/>
            <a:chExt cx="2569951" cy="276999"/>
          </a:xfrm>
        </p:grpSpPr>
        <p:sp>
          <p:nvSpPr>
            <p:cNvPr id="53" name="52 CuadroTexto"/>
            <p:cNvSpPr txBox="1"/>
            <p:nvPr/>
          </p:nvSpPr>
          <p:spPr>
            <a:xfrm>
              <a:off x="5004048" y="4509120"/>
              <a:ext cx="590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 smtClean="0">
                  <a:solidFill>
                    <a:srgbClr val="009900"/>
                  </a:solidFill>
                  <a:latin typeface="Book Antiqua" pitchFamily="18" charset="0"/>
                </a:rPr>
                <a:t>55,3%</a:t>
              </a:r>
              <a:endParaRPr lang="es-CO" sz="1200" b="1" dirty="0">
                <a:solidFill>
                  <a:srgbClr val="009900"/>
                </a:solidFill>
                <a:latin typeface="Book Antiqua" pitchFamily="18" charset="0"/>
              </a:endParaRPr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3131840" y="4581128"/>
              <a:ext cx="1944216" cy="144016"/>
              <a:chOff x="3131840" y="4581128"/>
              <a:chExt cx="1944216" cy="144016"/>
            </a:xfrm>
          </p:grpSpPr>
          <p:grpSp>
            <p:nvGrpSpPr>
              <p:cNvPr id="52" name="51 Grupo"/>
              <p:cNvGrpSpPr/>
              <p:nvPr/>
            </p:nvGrpSpPr>
            <p:grpSpPr>
              <a:xfrm>
                <a:off x="4139952" y="4581128"/>
                <a:ext cx="936104" cy="144016"/>
                <a:chOff x="3779912" y="4077072"/>
                <a:chExt cx="792088" cy="144016"/>
              </a:xfrm>
              <a:solidFill>
                <a:srgbClr val="009900"/>
              </a:solidFill>
            </p:grpSpPr>
            <p:sp>
              <p:nvSpPr>
                <p:cNvPr id="49" name="48 Rectángulo"/>
                <p:cNvSpPr/>
                <p:nvPr/>
              </p:nvSpPr>
              <p:spPr>
                <a:xfrm>
                  <a:off x="3923928" y="4077072"/>
                  <a:ext cx="648072" cy="14401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51" name="50 Triángulo rectángulo"/>
                <p:cNvSpPr/>
                <p:nvPr/>
              </p:nvSpPr>
              <p:spPr>
                <a:xfrm rot="16200000">
                  <a:off x="3779912" y="4077072"/>
                  <a:ext cx="144016" cy="1440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cxnSp>
            <p:nvCxnSpPr>
              <p:cNvPr id="55" name="54 Conector recto"/>
              <p:cNvCxnSpPr/>
              <p:nvPr/>
            </p:nvCxnSpPr>
            <p:spPr>
              <a:xfrm>
                <a:off x="3131840" y="4725144"/>
                <a:ext cx="1944216" cy="0"/>
              </a:xfrm>
              <a:prstGeom prst="line">
                <a:avLst/>
              </a:prstGeom>
              <a:ln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60 CuadroTexto"/>
            <p:cNvSpPr txBox="1"/>
            <p:nvPr/>
          </p:nvSpPr>
          <p:spPr>
            <a:xfrm>
              <a:off x="3024323" y="4509120"/>
              <a:ext cx="89960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50" dirty="0" smtClean="0">
                  <a:latin typeface="Book Antiqua" pitchFamily="18" charset="0"/>
                </a:rPr>
                <a:t>16 a 26 años</a:t>
              </a:r>
              <a:endParaRPr lang="es-CO" sz="1050" dirty="0">
                <a:latin typeface="Book Antiqua" pitchFamily="18" charset="0"/>
              </a:endParaRPr>
            </a:p>
          </p:txBody>
        </p:sp>
      </p:grpSp>
      <p:grpSp>
        <p:nvGrpSpPr>
          <p:cNvPr id="65" name="64 Grupo"/>
          <p:cNvGrpSpPr/>
          <p:nvPr/>
        </p:nvGrpSpPr>
        <p:grpSpPr>
          <a:xfrm>
            <a:off x="2915816" y="4869160"/>
            <a:ext cx="2252673" cy="276999"/>
            <a:chOff x="3024323" y="4509120"/>
            <a:chExt cx="2252673" cy="276999"/>
          </a:xfrm>
        </p:grpSpPr>
        <p:sp>
          <p:nvSpPr>
            <p:cNvPr id="66" name="65 CuadroTexto"/>
            <p:cNvSpPr txBox="1"/>
            <p:nvPr/>
          </p:nvSpPr>
          <p:spPr>
            <a:xfrm>
              <a:off x="4686770" y="4509120"/>
              <a:ext cx="590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 smtClean="0">
                  <a:solidFill>
                    <a:schemeClr val="accent1"/>
                  </a:solidFill>
                  <a:latin typeface="Book Antiqua" pitchFamily="18" charset="0"/>
                </a:rPr>
                <a:t>33,3%</a:t>
              </a:r>
              <a:endParaRPr lang="es-CO" sz="1200" b="1" dirty="0">
                <a:solidFill>
                  <a:schemeClr val="accent1"/>
                </a:solidFill>
                <a:latin typeface="Book Antiqua" pitchFamily="18" charset="0"/>
              </a:endParaRPr>
            </a:p>
          </p:txBody>
        </p:sp>
        <p:grpSp>
          <p:nvGrpSpPr>
            <p:cNvPr id="67" name="59 Grupo"/>
            <p:cNvGrpSpPr/>
            <p:nvPr/>
          </p:nvGrpSpPr>
          <p:grpSpPr>
            <a:xfrm>
              <a:off x="3131840" y="4581128"/>
              <a:ext cx="1626938" cy="144016"/>
              <a:chOff x="3131840" y="4581128"/>
              <a:chExt cx="1626938" cy="144016"/>
            </a:xfrm>
          </p:grpSpPr>
          <p:grpSp>
            <p:nvGrpSpPr>
              <p:cNvPr id="69" name="51 Grupo"/>
              <p:cNvGrpSpPr/>
              <p:nvPr/>
            </p:nvGrpSpPr>
            <p:grpSpPr>
              <a:xfrm>
                <a:off x="4139951" y="4581128"/>
                <a:ext cx="618827" cy="144016"/>
                <a:chOff x="3779912" y="4077072"/>
                <a:chExt cx="523623" cy="144016"/>
              </a:xfrm>
              <a:solidFill>
                <a:srgbClr val="009900"/>
              </a:solidFill>
            </p:grpSpPr>
            <p:sp>
              <p:nvSpPr>
                <p:cNvPr id="71" name="70 Rectángulo"/>
                <p:cNvSpPr/>
                <p:nvPr/>
              </p:nvSpPr>
              <p:spPr>
                <a:xfrm>
                  <a:off x="3923929" y="4077072"/>
                  <a:ext cx="379606" cy="14401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72" name="71 Triángulo rectángulo"/>
                <p:cNvSpPr/>
                <p:nvPr/>
              </p:nvSpPr>
              <p:spPr>
                <a:xfrm rot="16200000">
                  <a:off x="3779912" y="4077072"/>
                  <a:ext cx="144016" cy="144016"/>
                </a:xfrm>
                <a:prstGeom prst="rtTriangl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cxnSp>
            <p:nvCxnSpPr>
              <p:cNvPr id="70" name="69 Conector recto"/>
              <p:cNvCxnSpPr/>
              <p:nvPr/>
            </p:nvCxnSpPr>
            <p:spPr>
              <a:xfrm>
                <a:off x="3131840" y="4725144"/>
                <a:ext cx="1620000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67 CuadroTexto"/>
            <p:cNvSpPr txBox="1"/>
            <p:nvPr/>
          </p:nvSpPr>
          <p:spPr>
            <a:xfrm>
              <a:off x="3024323" y="4509120"/>
              <a:ext cx="89960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50" dirty="0" smtClean="0">
                  <a:latin typeface="Book Antiqua" pitchFamily="18" charset="0"/>
                </a:rPr>
                <a:t>27 a 36 años</a:t>
              </a:r>
              <a:endParaRPr lang="es-CO" sz="1050" dirty="0">
                <a:latin typeface="Book Antiqua" pitchFamily="18" charset="0"/>
              </a:endParaRPr>
            </a:p>
          </p:txBody>
        </p:sp>
      </p:grpSp>
      <p:grpSp>
        <p:nvGrpSpPr>
          <p:cNvPr id="76" name="75 Grupo"/>
          <p:cNvGrpSpPr/>
          <p:nvPr/>
        </p:nvGrpSpPr>
        <p:grpSpPr>
          <a:xfrm>
            <a:off x="2922079" y="5168225"/>
            <a:ext cx="1915616" cy="276999"/>
            <a:chOff x="3024323" y="4509120"/>
            <a:chExt cx="1915616" cy="276999"/>
          </a:xfrm>
        </p:grpSpPr>
        <p:sp>
          <p:nvSpPr>
            <p:cNvPr id="77" name="76 CuadroTexto"/>
            <p:cNvSpPr txBox="1"/>
            <p:nvPr/>
          </p:nvSpPr>
          <p:spPr>
            <a:xfrm>
              <a:off x="4426657" y="4509120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 smtClean="0">
                  <a:solidFill>
                    <a:schemeClr val="bg1">
                      <a:lumMod val="50000"/>
                    </a:schemeClr>
                  </a:solidFill>
                  <a:latin typeface="Book Antiqua" pitchFamily="18" charset="0"/>
                </a:rPr>
                <a:t>9,5%</a:t>
              </a:r>
              <a:endParaRPr lang="es-CO" sz="1200" b="1" dirty="0">
                <a:solidFill>
                  <a:schemeClr val="bg1">
                    <a:lumMod val="50000"/>
                  </a:schemeClr>
                </a:solidFill>
                <a:latin typeface="Book Antiqua" pitchFamily="18" charset="0"/>
              </a:endParaRPr>
            </a:p>
          </p:txBody>
        </p:sp>
        <p:grpSp>
          <p:nvGrpSpPr>
            <p:cNvPr id="78" name="59 Grupo"/>
            <p:cNvGrpSpPr/>
            <p:nvPr/>
          </p:nvGrpSpPr>
          <p:grpSpPr>
            <a:xfrm>
              <a:off x="3131840" y="4581128"/>
              <a:ext cx="1332642" cy="144016"/>
              <a:chOff x="3131840" y="4581128"/>
              <a:chExt cx="1332642" cy="144016"/>
            </a:xfrm>
          </p:grpSpPr>
          <p:grpSp>
            <p:nvGrpSpPr>
              <p:cNvPr id="80" name="51 Grupo"/>
              <p:cNvGrpSpPr/>
              <p:nvPr/>
            </p:nvGrpSpPr>
            <p:grpSpPr>
              <a:xfrm>
                <a:off x="4139938" y="4581128"/>
                <a:ext cx="324544" cy="144016"/>
                <a:chOff x="3779912" y="4077072"/>
                <a:chExt cx="274615" cy="144016"/>
              </a:xfrm>
              <a:solidFill>
                <a:srgbClr val="009900"/>
              </a:solidFill>
            </p:grpSpPr>
            <p:sp>
              <p:nvSpPr>
                <p:cNvPr id="82" name="81 Rectángulo"/>
                <p:cNvSpPr/>
                <p:nvPr/>
              </p:nvSpPr>
              <p:spPr>
                <a:xfrm>
                  <a:off x="3923935" y="4077072"/>
                  <a:ext cx="130592" cy="144016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83" name="82 Triángulo rectángulo"/>
                <p:cNvSpPr/>
                <p:nvPr/>
              </p:nvSpPr>
              <p:spPr>
                <a:xfrm rot="16200000">
                  <a:off x="3779912" y="4077072"/>
                  <a:ext cx="144016" cy="144016"/>
                </a:xfrm>
                <a:prstGeom prst="rt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cxnSp>
            <p:nvCxnSpPr>
              <p:cNvPr id="81" name="80 Conector recto"/>
              <p:cNvCxnSpPr/>
              <p:nvPr/>
            </p:nvCxnSpPr>
            <p:spPr>
              <a:xfrm>
                <a:off x="3131840" y="4725144"/>
                <a:ext cx="1332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78 CuadroTexto"/>
            <p:cNvSpPr txBox="1"/>
            <p:nvPr/>
          </p:nvSpPr>
          <p:spPr>
            <a:xfrm>
              <a:off x="3024323" y="4509120"/>
              <a:ext cx="89960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50" dirty="0" smtClean="0">
                  <a:latin typeface="Book Antiqua" pitchFamily="18" charset="0"/>
                </a:rPr>
                <a:t>37 a 46 años</a:t>
              </a:r>
              <a:endParaRPr lang="es-CO" sz="1050" dirty="0">
                <a:latin typeface="Book Antiqua" pitchFamily="18" charset="0"/>
              </a:endParaRPr>
            </a:p>
          </p:txBody>
        </p:sp>
      </p:grpSp>
      <p:grpSp>
        <p:nvGrpSpPr>
          <p:cNvPr id="85" name="84 Grupo"/>
          <p:cNvGrpSpPr/>
          <p:nvPr/>
        </p:nvGrpSpPr>
        <p:grpSpPr>
          <a:xfrm>
            <a:off x="2922079" y="5456257"/>
            <a:ext cx="1843608" cy="276999"/>
            <a:chOff x="3024323" y="4509120"/>
            <a:chExt cx="1843608" cy="276999"/>
          </a:xfrm>
        </p:grpSpPr>
        <p:sp>
          <p:nvSpPr>
            <p:cNvPr id="86" name="85 CuadroTexto"/>
            <p:cNvSpPr txBox="1"/>
            <p:nvPr/>
          </p:nvSpPr>
          <p:spPr>
            <a:xfrm>
              <a:off x="4354649" y="4509120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 smtClean="0">
                  <a:solidFill>
                    <a:schemeClr val="accent6"/>
                  </a:solidFill>
                  <a:latin typeface="Book Antiqua" pitchFamily="18" charset="0"/>
                </a:rPr>
                <a:t>1,9%</a:t>
              </a:r>
              <a:endParaRPr lang="es-CO" sz="1200" b="1" dirty="0">
                <a:solidFill>
                  <a:schemeClr val="accent6"/>
                </a:solidFill>
                <a:latin typeface="Book Antiqua" pitchFamily="18" charset="0"/>
              </a:endParaRPr>
            </a:p>
          </p:txBody>
        </p:sp>
        <p:grpSp>
          <p:nvGrpSpPr>
            <p:cNvPr id="87" name="59 Grupo"/>
            <p:cNvGrpSpPr/>
            <p:nvPr/>
          </p:nvGrpSpPr>
          <p:grpSpPr>
            <a:xfrm>
              <a:off x="3131840" y="4581128"/>
              <a:ext cx="1260630" cy="144016"/>
              <a:chOff x="3131840" y="4581128"/>
              <a:chExt cx="1260630" cy="144016"/>
            </a:xfrm>
          </p:grpSpPr>
          <p:grpSp>
            <p:nvGrpSpPr>
              <p:cNvPr id="89" name="51 Grupo"/>
              <p:cNvGrpSpPr/>
              <p:nvPr/>
            </p:nvGrpSpPr>
            <p:grpSpPr>
              <a:xfrm>
                <a:off x="4139942" y="4581128"/>
                <a:ext cx="252528" cy="144016"/>
                <a:chOff x="3779912" y="4077072"/>
                <a:chExt cx="213678" cy="144016"/>
              </a:xfrm>
              <a:solidFill>
                <a:srgbClr val="009900"/>
              </a:solidFill>
            </p:grpSpPr>
            <p:sp>
              <p:nvSpPr>
                <p:cNvPr id="91" name="90 Rectángulo"/>
                <p:cNvSpPr/>
                <p:nvPr/>
              </p:nvSpPr>
              <p:spPr>
                <a:xfrm>
                  <a:off x="3923927" y="4077072"/>
                  <a:ext cx="69663" cy="144016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92" name="91 Triángulo rectángulo"/>
                <p:cNvSpPr/>
                <p:nvPr/>
              </p:nvSpPr>
              <p:spPr>
                <a:xfrm rot="16200000">
                  <a:off x="3779912" y="4077072"/>
                  <a:ext cx="144016" cy="144016"/>
                </a:xfrm>
                <a:prstGeom prst="rtTriangl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</p:grpSp>
          <p:cxnSp>
            <p:nvCxnSpPr>
              <p:cNvPr id="90" name="89 Conector recto"/>
              <p:cNvCxnSpPr/>
              <p:nvPr/>
            </p:nvCxnSpPr>
            <p:spPr>
              <a:xfrm>
                <a:off x="3131840" y="4725144"/>
                <a:ext cx="1260000" cy="0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87 CuadroTexto"/>
            <p:cNvSpPr txBox="1"/>
            <p:nvPr/>
          </p:nvSpPr>
          <p:spPr>
            <a:xfrm>
              <a:off x="3024323" y="4509120"/>
              <a:ext cx="109517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50" dirty="0" smtClean="0">
                  <a:latin typeface="Book Antiqua" pitchFamily="18" charset="0"/>
                </a:rPr>
                <a:t>Más de 46 años</a:t>
              </a:r>
              <a:endParaRPr lang="es-CO" sz="1050" dirty="0">
                <a:latin typeface="Book Antiqua" pitchFamily="18" charset="0"/>
              </a:endParaRPr>
            </a:p>
          </p:txBody>
        </p:sp>
      </p:grpSp>
      <p:sp>
        <p:nvSpPr>
          <p:cNvPr id="93" name="92 CuadroTexto"/>
          <p:cNvSpPr txBox="1"/>
          <p:nvPr/>
        </p:nvSpPr>
        <p:spPr>
          <a:xfrm>
            <a:off x="2843808" y="40050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tx2"/>
                </a:solidFill>
                <a:latin typeface="Book Antiqua" pitchFamily="18" charset="0"/>
              </a:rPr>
              <a:t>Distribución por edades</a:t>
            </a:r>
            <a:endParaRPr lang="es-CO" dirty="0">
              <a:solidFill>
                <a:schemeClr val="tx2"/>
              </a:solidFill>
              <a:latin typeface="Book Antiqua" pitchFamily="18" charset="0"/>
            </a:endParaRPr>
          </a:p>
        </p:txBody>
      </p:sp>
      <p:cxnSp>
        <p:nvCxnSpPr>
          <p:cNvPr id="95" name="94 Conector recto"/>
          <p:cNvCxnSpPr/>
          <p:nvPr/>
        </p:nvCxnSpPr>
        <p:spPr>
          <a:xfrm>
            <a:off x="2699792" y="4077072"/>
            <a:ext cx="0" cy="20162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 Box 7"/>
          <p:cNvSpPr txBox="1">
            <a:spLocks noChangeArrowheads="1"/>
          </p:cNvSpPr>
          <p:nvPr/>
        </p:nvSpPr>
        <p:spPr bwMode="auto">
          <a:xfrm>
            <a:off x="35496" y="6525344"/>
            <a:ext cx="53285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1000" b="0" i="0" u="none" dirty="0">
                <a:solidFill>
                  <a:srgbClr val="003366"/>
                </a:solidFill>
                <a:latin typeface="Book Antiqua" pitchFamily="18" charset="0"/>
              </a:rPr>
              <a:t>FUENTE:  </a:t>
            </a:r>
            <a:r>
              <a:rPr lang="es-ES" sz="1000" b="0" i="0" u="none" dirty="0" smtClean="0">
                <a:solidFill>
                  <a:srgbClr val="003366"/>
                </a:solidFill>
                <a:latin typeface="Book Antiqua" pitchFamily="18" charset="0"/>
              </a:rPr>
              <a:t>Dirección de Planeación y Desarrollo UNIMINUTO - SII, </a:t>
            </a:r>
            <a:r>
              <a:rPr lang="es-ES" sz="1000" dirty="0" smtClean="0">
                <a:solidFill>
                  <a:srgbClr val="003366"/>
                </a:solidFill>
                <a:latin typeface="Book Antiqua" pitchFamily="18" charset="0"/>
              </a:rPr>
              <a:t>junio 14</a:t>
            </a:r>
            <a:r>
              <a:rPr lang="es-ES" sz="1000" b="0" i="0" u="none" dirty="0" smtClean="0">
                <a:solidFill>
                  <a:srgbClr val="003366"/>
                </a:solidFill>
                <a:latin typeface="Book Antiqua" pitchFamily="18" charset="0"/>
              </a:rPr>
              <a:t> de 2018</a:t>
            </a:r>
            <a:endParaRPr lang="es-ES" sz="1000" b="0" i="0" u="none" dirty="0">
              <a:solidFill>
                <a:srgbClr val="003366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/>
          </p:cNvSpPr>
          <p:nvPr/>
        </p:nvSpPr>
        <p:spPr bwMode="auto">
          <a:xfrm>
            <a:off x="1835150" y="171450"/>
            <a:ext cx="72739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lnSpc>
                <a:spcPct val="80000"/>
              </a:lnSpc>
              <a:tabLst>
                <a:tab pos="3138488" algn="l"/>
              </a:tabLst>
            </a:pPr>
            <a:r>
              <a:rPr lang="en-US" sz="3200" b="1" i="1" u="none" dirty="0">
                <a:solidFill>
                  <a:schemeClr val="bg1"/>
                </a:solidFill>
                <a:latin typeface="Book Antiqua" pitchFamily="18" charset="0"/>
              </a:rPr>
              <a:t>Oferta Académica</a:t>
            </a:r>
          </a:p>
          <a:p>
            <a:pPr algn="r" eaLnBrk="0" hangingPunct="0">
              <a:lnSpc>
                <a:spcPct val="80000"/>
              </a:lnSpc>
              <a:tabLst>
                <a:tab pos="3138488" algn="l"/>
              </a:tabLst>
            </a:pPr>
            <a:r>
              <a:rPr lang="en-US" sz="3200" b="1" i="1" u="none" dirty="0">
                <a:solidFill>
                  <a:schemeClr val="bg1"/>
                </a:solidFill>
                <a:latin typeface="Book Antiqua" pitchFamily="18" charset="0"/>
              </a:rPr>
              <a:t> </a:t>
            </a:r>
          </a:p>
        </p:txBody>
      </p:sp>
      <p:grpSp>
        <p:nvGrpSpPr>
          <p:cNvPr id="57" name="56 Grupo"/>
          <p:cNvGrpSpPr/>
          <p:nvPr/>
        </p:nvGrpSpPr>
        <p:grpSpPr>
          <a:xfrm>
            <a:off x="35496" y="1516722"/>
            <a:ext cx="9001000" cy="4256856"/>
            <a:chOff x="35496" y="1516722"/>
            <a:chExt cx="9001000" cy="4256856"/>
          </a:xfrm>
        </p:grpSpPr>
        <p:sp>
          <p:nvSpPr>
            <p:cNvPr id="4" name="3 Rectángulo redondeado"/>
            <p:cNvSpPr/>
            <p:nvPr/>
          </p:nvSpPr>
          <p:spPr>
            <a:xfrm>
              <a:off x="1331640" y="2308810"/>
              <a:ext cx="1080120" cy="504056"/>
            </a:xfrm>
            <a:prstGeom prst="roundRect">
              <a:avLst/>
            </a:prstGeom>
            <a:solidFill>
              <a:srgbClr val="8064A2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 smtClean="0">
                  <a:latin typeface="Book Antiqua" pitchFamily="18" charset="0"/>
                </a:rPr>
                <a:t>Técnico Profesional</a:t>
              </a:r>
              <a:endParaRPr lang="es-CO" sz="1200" dirty="0">
                <a:latin typeface="Book Antiqua" pitchFamily="18" charset="0"/>
              </a:endParaRPr>
            </a:p>
          </p:txBody>
        </p:sp>
        <p:pic>
          <p:nvPicPr>
            <p:cNvPr id="19458" name="Picture 2" descr="http://cache4.asset-cache.net/xc/450984519.jpg?v=1&amp;c=IWSAsset&amp;k=2&amp;d=B53F616F4B95E553C1A0B523843109CA26D9AC0D96A89FF12DFFF44D1826ADD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72200" y="1516722"/>
              <a:ext cx="648072" cy="648072"/>
            </a:xfrm>
            <a:prstGeom prst="rect">
              <a:avLst/>
            </a:prstGeom>
            <a:noFill/>
          </p:spPr>
        </p:pic>
        <p:pic>
          <p:nvPicPr>
            <p:cNvPr id="8" name="Picture 2" descr="http://cache4.asset-cache.net/xc/450984519.jpg?v=1&amp;c=IWSAsset&amp;k=2&amp;d=B53F616F4B95E553C1A0B523843109CA26D9AC0D96A89FF12DFFF44D1826ADD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70695" y="1516722"/>
              <a:ext cx="625441" cy="648072"/>
            </a:xfrm>
            <a:prstGeom prst="rect">
              <a:avLst/>
            </a:prstGeom>
            <a:noFill/>
          </p:spPr>
        </p:pic>
        <p:pic>
          <p:nvPicPr>
            <p:cNvPr id="9" name="Picture 2" descr="http://cache4.asset-cache.net/xc/450984519.jpg?v=1&amp;c=IWSAsset&amp;k=2&amp;d=B53F616F4B95E553C1A0B523843109CA26D9AC0D96A89FF12DFFF44D1826ADD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08304" y="1516722"/>
              <a:ext cx="648072" cy="648072"/>
            </a:xfrm>
            <a:prstGeom prst="rect">
              <a:avLst/>
            </a:prstGeom>
            <a:noFill/>
          </p:spPr>
        </p:pic>
        <p:pic>
          <p:nvPicPr>
            <p:cNvPr id="10" name="Picture 2" descr="http://cache4.asset-cache.net/xc/450984519.jpg?v=1&amp;c=IWSAsset&amp;k=2&amp;d=B53F616F4B95E553C1A0B523843109CA26D9AC0D96A89FF12DFFF44D1826ADD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71800" y="1516722"/>
              <a:ext cx="648072" cy="648072"/>
            </a:xfrm>
            <a:prstGeom prst="rect">
              <a:avLst/>
            </a:prstGeom>
            <a:noFill/>
          </p:spPr>
        </p:pic>
        <p:pic>
          <p:nvPicPr>
            <p:cNvPr id="11" name="Picture 2" descr="http://cache4.asset-cache.net/xc/450984519.jpg?v=1&amp;c=IWSAsset&amp;k=2&amp;d=B53F616F4B95E553C1A0B523843109CA26D9AC0D96A89FF12DFFF44D1826ADD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9672" y="1516722"/>
              <a:ext cx="648072" cy="648072"/>
            </a:xfrm>
            <a:prstGeom prst="rect">
              <a:avLst/>
            </a:prstGeom>
            <a:noFill/>
          </p:spPr>
        </p:pic>
        <p:sp>
          <p:nvSpPr>
            <p:cNvPr id="12" name="11 Rectángulo redondeado"/>
            <p:cNvSpPr/>
            <p:nvPr/>
          </p:nvSpPr>
          <p:spPr>
            <a:xfrm>
              <a:off x="2483768" y="2308810"/>
              <a:ext cx="1080120" cy="504056"/>
            </a:xfrm>
            <a:prstGeom prst="roundRect">
              <a:avLst/>
            </a:prstGeom>
            <a:solidFill>
              <a:srgbClr val="FF7C8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 smtClean="0">
                  <a:latin typeface="Book Antiqua" pitchFamily="18" charset="0"/>
                </a:rPr>
                <a:t>Tecnológico</a:t>
              </a:r>
              <a:endParaRPr lang="es-CO" sz="1200" dirty="0">
                <a:latin typeface="Book Antiqua" pitchFamily="18" charset="0"/>
              </a:endParaRPr>
            </a:p>
          </p:txBody>
        </p:sp>
        <p:sp>
          <p:nvSpPr>
            <p:cNvPr id="13" name="12 Rectángulo redondeado"/>
            <p:cNvSpPr/>
            <p:nvPr/>
          </p:nvSpPr>
          <p:spPr>
            <a:xfrm>
              <a:off x="3635896" y="2308810"/>
              <a:ext cx="1152127" cy="504056"/>
            </a:xfrm>
            <a:prstGeom prst="roundRect">
              <a:avLst/>
            </a:prstGeom>
            <a:solidFill>
              <a:srgbClr val="FFC00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 smtClean="0">
                  <a:latin typeface="Book Antiqua" pitchFamily="18" charset="0"/>
                </a:rPr>
                <a:t>Profesional Universitario</a:t>
              </a:r>
              <a:endParaRPr lang="es-CO" sz="1200" dirty="0">
                <a:latin typeface="Book Antiqua" pitchFamily="18" charset="0"/>
              </a:endParaRPr>
            </a:p>
          </p:txBody>
        </p:sp>
        <p:sp>
          <p:nvSpPr>
            <p:cNvPr id="14" name="13 Rectángulo redondeado"/>
            <p:cNvSpPr/>
            <p:nvPr/>
          </p:nvSpPr>
          <p:spPr>
            <a:xfrm>
              <a:off x="4860032" y="2308810"/>
              <a:ext cx="1296144" cy="504056"/>
            </a:xfrm>
            <a:prstGeom prst="roundRect">
              <a:avLst/>
            </a:prstGeom>
            <a:solidFill>
              <a:srgbClr val="00990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 smtClean="0">
                  <a:latin typeface="Book Antiqua" pitchFamily="18" charset="0"/>
                </a:rPr>
                <a:t>Especialización</a:t>
              </a:r>
              <a:endParaRPr lang="es-CO" sz="1200" dirty="0">
                <a:latin typeface="Book Antiqua" pitchFamily="18" charset="0"/>
              </a:endParaRPr>
            </a:p>
          </p:txBody>
        </p:sp>
        <p:sp>
          <p:nvSpPr>
            <p:cNvPr id="15" name="14 Rectángulo redondeado"/>
            <p:cNvSpPr/>
            <p:nvPr/>
          </p:nvSpPr>
          <p:spPr>
            <a:xfrm>
              <a:off x="6228184" y="2308810"/>
              <a:ext cx="877598" cy="504056"/>
            </a:xfrm>
            <a:prstGeom prst="roundRect">
              <a:avLst/>
            </a:prstGeom>
            <a:solidFill>
              <a:schemeClr val="accent5">
                <a:alpha val="8705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 smtClean="0">
                  <a:latin typeface="Book Antiqua" pitchFamily="18" charset="0"/>
                </a:rPr>
                <a:t>Maestría</a:t>
              </a:r>
              <a:endParaRPr lang="es-CO" sz="1200" dirty="0">
                <a:latin typeface="Book Antiqua" pitchFamily="18" charset="0"/>
              </a:endParaRPr>
            </a:p>
          </p:txBody>
        </p:sp>
        <p:sp>
          <p:nvSpPr>
            <p:cNvPr id="16" name="15 Rectángulo redondeado"/>
            <p:cNvSpPr/>
            <p:nvPr/>
          </p:nvSpPr>
          <p:spPr>
            <a:xfrm>
              <a:off x="7164288" y="2308810"/>
              <a:ext cx="1080120" cy="504056"/>
            </a:xfrm>
            <a:prstGeom prst="roundRect">
              <a:avLst/>
            </a:prstGeom>
            <a:solidFill>
              <a:srgbClr val="FFC00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 smtClean="0">
                  <a:latin typeface="Book Antiqua" pitchFamily="18" charset="0"/>
                </a:rPr>
                <a:t>Maestría en convenio</a:t>
              </a:r>
              <a:endParaRPr lang="es-CO" sz="1200" dirty="0">
                <a:latin typeface="Book Antiqua" pitchFamily="18" charset="0"/>
              </a:endParaRPr>
            </a:p>
          </p:txBody>
        </p:sp>
        <p:pic>
          <p:nvPicPr>
            <p:cNvPr id="17" name="Picture 2" descr="http://cache4.asset-cache.net/xc/450984519.jpg?v=1&amp;c=IWSAsset&amp;k=2&amp;d=B53F616F4B95E553C1A0B523843109CA26D9AC0D96A89FF12DFFF44D1826ADD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23928" y="1516722"/>
              <a:ext cx="648072" cy="648072"/>
            </a:xfrm>
            <a:prstGeom prst="rect">
              <a:avLst/>
            </a:prstGeom>
            <a:noFill/>
          </p:spPr>
        </p:pic>
        <p:sp>
          <p:nvSpPr>
            <p:cNvPr id="18" name="17 Rectángulo redondeado"/>
            <p:cNvSpPr/>
            <p:nvPr/>
          </p:nvSpPr>
          <p:spPr>
            <a:xfrm>
              <a:off x="35496" y="3100898"/>
              <a:ext cx="1224136" cy="504056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705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latin typeface="Book Antiqua" pitchFamily="18" charset="0"/>
                </a:rPr>
                <a:t>Distancia (tradicional)</a:t>
              </a:r>
              <a:endParaRPr lang="es-CO" sz="1400" dirty="0">
                <a:latin typeface="Book Antiqua" pitchFamily="18" charset="0"/>
              </a:endParaRPr>
            </a:p>
          </p:txBody>
        </p:sp>
        <p:sp>
          <p:nvSpPr>
            <p:cNvPr id="19" name="18 Rectángulo redondeado"/>
            <p:cNvSpPr/>
            <p:nvPr/>
          </p:nvSpPr>
          <p:spPr>
            <a:xfrm>
              <a:off x="35496" y="3748970"/>
              <a:ext cx="1224136" cy="504056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705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latin typeface="Book Antiqua" pitchFamily="18" charset="0"/>
                </a:rPr>
                <a:t>Distancia (virtual)</a:t>
              </a:r>
              <a:endParaRPr lang="es-CO" sz="1400" dirty="0">
                <a:latin typeface="Book Antiqua" pitchFamily="18" charset="0"/>
              </a:endParaRPr>
            </a:p>
          </p:txBody>
        </p:sp>
        <p:sp>
          <p:nvSpPr>
            <p:cNvPr id="20" name="19 Rectángulo redondeado"/>
            <p:cNvSpPr/>
            <p:nvPr/>
          </p:nvSpPr>
          <p:spPr>
            <a:xfrm>
              <a:off x="35496" y="4397042"/>
              <a:ext cx="1224136" cy="504056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705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latin typeface="Book Antiqua" pitchFamily="18" charset="0"/>
                </a:rPr>
                <a:t>Presencial</a:t>
              </a:r>
              <a:endParaRPr lang="es-CO" sz="1400" dirty="0">
                <a:latin typeface="Book Antiqua" pitchFamily="18" charset="0"/>
              </a:endParaRPr>
            </a:p>
          </p:txBody>
        </p:sp>
        <p:sp>
          <p:nvSpPr>
            <p:cNvPr id="21" name="20 Rectángulo redondeado"/>
            <p:cNvSpPr/>
            <p:nvPr/>
          </p:nvSpPr>
          <p:spPr>
            <a:xfrm>
              <a:off x="1331640" y="3100898"/>
              <a:ext cx="1080120" cy="504056"/>
            </a:xfrm>
            <a:prstGeom prst="roundRect">
              <a:avLst/>
            </a:prstGeom>
            <a:solidFill>
              <a:srgbClr val="8064A2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>
                  <a:latin typeface="Book Antiqua" pitchFamily="18" charset="0"/>
                </a:rPr>
                <a:t>6</a:t>
              </a:r>
            </a:p>
          </p:txBody>
        </p:sp>
        <p:sp>
          <p:nvSpPr>
            <p:cNvPr id="24" name="23 Rectángulo redondeado"/>
            <p:cNvSpPr/>
            <p:nvPr/>
          </p:nvSpPr>
          <p:spPr>
            <a:xfrm>
              <a:off x="2483768" y="3100898"/>
              <a:ext cx="1080120" cy="504056"/>
            </a:xfrm>
            <a:prstGeom prst="roundRect">
              <a:avLst/>
            </a:prstGeom>
            <a:solidFill>
              <a:srgbClr val="FF7C8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>
                  <a:latin typeface="Book Antiqua" pitchFamily="18" charset="0"/>
                </a:rPr>
                <a:t>4</a:t>
              </a:r>
            </a:p>
          </p:txBody>
        </p:sp>
        <p:sp>
          <p:nvSpPr>
            <p:cNvPr id="25" name="24 Rectángulo redondeado"/>
            <p:cNvSpPr/>
            <p:nvPr/>
          </p:nvSpPr>
          <p:spPr>
            <a:xfrm>
              <a:off x="3635896" y="3100898"/>
              <a:ext cx="1152127" cy="504056"/>
            </a:xfrm>
            <a:prstGeom prst="roundRect">
              <a:avLst/>
            </a:prstGeom>
            <a:solidFill>
              <a:srgbClr val="FFC00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>
                  <a:latin typeface="Book Antiqua" pitchFamily="18" charset="0"/>
                </a:rPr>
                <a:t>7</a:t>
              </a:r>
            </a:p>
          </p:txBody>
        </p:sp>
        <p:sp>
          <p:nvSpPr>
            <p:cNvPr id="26" name="25 Rectángulo redondeado"/>
            <p:cNvSpPr/>
            <p:nvPr/>
          </p:nvSpPr>
          <p:spPr>
            <a:xfrm>
              <a:off x="4860032" y="3100898"/>
              <a:ext cx="1296144" cy="504056"/>
            </a:xfrm>
            <a:prstGeom prst="roundRect">
              <a:avLst/>
            </a:prstGeom>
            <a:solidFill>
              <a:srgbClr val="00990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 smtClean="0">
                  <a:latin typeface="Book Antiqua" pitchFamily="18" charset="0"/>
                </a:rPr>
                <a:t>2</a:t>
              </a:r>
              <a:endParaRPr lang="es-CO" sz="2000" dirty="0">
                <a:latin typeface="Book Antiqua" pitchFamily="18" charset="0"/>
              </a:endParaRPr>
            </a:p>
          </p:txBody>
        </p:sp>
        <p:sp>
          <p:nvSpPr>
            <p:cNvPr id="31" name="30 Rectángulo redondeado"/>
            <p:cNvSpPr/>
            <p:nvPr/>
          </p:nvSpPr>
          <p:spPr>
            <a:xfrm>
              <a:off x="4860032" y="3748970"/>
              <a:ext cx="1296144" cy="504056"/>
            </a:xfrm>
            <a:prstGeom prst="roundRect">
              <a:avLst/>
            </a:prstGeom>
            <a:solidFill>
              <a:srgbClr val="00990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 smtClean="0">
                  <a:latin typeface="Book Antiqua" pitchFamily="18" charset="0"/>
                </a:rPr>
                <a:t>1</a:t>
              </a:r>
              <a:endParaRPr lang="es-CO" sz="2000" dirty="0">
                <a:latin typeface="Book Antiqua" pitchFamily="18" charset="0"/>
              </a:endParaRPr>
            </a:p>
          </p:txBody>
        </p:sp>
        <p:sp>
          <p:nvSpPr>
            <p:cNvPr id="32" name="31 Rectángulo redondeado"/>
            <p:cNvSpPr/>
            <p:nvPr/>
          </p:nvSpPr>
          <p:spPr>
            <a:xfrm>
              <a:off x="6228184" y="3748970"/>
              <a:ext cx="877598" cy="504056"/>
            </a:xfrm>
            <a:prstGeom prst="roundRect">
              <a:avLst/>
            </a:prstGeom>
            <a:solidFill>
              <a:schemeClr val="accent5">
                <a:alpha val="8705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>
                  <a:latin typeface="Book Antiqua" pitchFamily="18" charset="0"/>
                </a:rPr>
                <a:t>2</a:t>
              </a:r>
            </a:p>
          </p:txBody>
        </p:sp>
        <p:sp>
          <p:nvSpPr>
            <p:cNvPr id="34" name="33 Rectángulo redondeado"/>
            <p:cNvSpPr/>
            <p:nvPr/>
          </p:nvSpPr>
          <p:spPr>
            <a:xfrm>
              <a:off x="2483768" y="4397042"/>
              <a:ext cx="1080120" cy="504056"/>
            </a:xfrm>
            <a:prstGeom prst="roundRect">
              <a:avLst/>
            </a:prstGeom>
            <a:solidFill>
              <a:srgbClr val="FF7C8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 smtClean="0">
                  <a:latin typeface="Book Antiqua" pitchFamily="18" charset="0"/>
                </a:rPr>
                <a:t>25</a:t>
              </a:r>
              <a:endParaRPr lang="es-CO" sz="2000" dirty="0">
                <a:latin typeface="Book Antiqua" pitchFamily="18" charset="0"/>
              </a:endParaRPr>
            </a:p>
          </p:txBody>
        </p:sp>
        <p:sp>
          <p:nvSpPr>
            <p:cNvPr id="35" name="34 Rectángulo redondeado"/>
            <p:cNvSpPr/>
            <p:nvPr/>
          </p:nvSpPr>
          <p:spPr>
            <a:xfrm>
              <a:off x="3635896" y="4397042"/>
              <a:ext cx="1152127" cy="504056"/>
            </a:xfrm>
            <a:prstGeom prst="roundRect">
              <a:avLst/>
            </a:prstGeom>
            <a:solidFill>
              <a:srgbClr val="FFC00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 smtClean="0">
                  <a:latin typeface="Book Antiqua" pitchFamily="18" charset="0"/>
                </a:rPr>
                <a:t>43</a:t>
              </a:r>
              <a:endParaRPr lang="es-CO" sz="2000" dirty="0">
                <a:latin typeface="Book Antiqua" pitchFamily="18" charset="0"/>
              </a:endParaRPr>
            </a:p>
          </p:txBody>
        </p:sp>
        <p:sp>
          <p:nvSpPr>
            <p:cNvPr id="36" name="35 Rectángulo redondeado"/>
            <p:cNvSpPr/>
            <p:nvPr/>
          </p:nvSpPr>
          <p:spPr>
            <a:xfrm>
              <a:off x="4860032" y="4397042"/>
              <a:ext cx="1296144" cy="504056"/>
            </a:xfrm>
            <a:prstGeom prst="roundRect">
              <a:avLst/>
            </a:prstGeom>
            <a:solidFill>
              <a:srgbClr val="00990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 smtClean="0">
                  <a:latin typeface="Book Antiqua" pitchFamily="18" charset="0"/>
                </a:rPr>
                <a:t>9</a:t>
              </a:r>
              <a:endParaRPr lang="es-CO" sz="2000" dirty="0">
                <a:latin typeface="Book Antiqua" pitchFamily="18" charset="0"/>
              </a:endParaRPr>
            </a:p>
          </p:txBody>
        </p:sp>
        <p:sp>
          <p:nvSpPr>
            <p:cNvPr id="37" name="36 Rectángulo redondeado"/>
            <p:cNvSpPr/>
            <p:nvPr/>
          </p:nvSpPr>
          <p:spPr>
            <a:xfrm>
              <a:off x="6228184" y="4397042"/>
              <a:ext cx="877598" cy="504056"/>
            </a:xfrm>
            <a:prstGeom prst="roundRect">
              <a:avLst/>
            </a:prstGeom>
            <a:solidFill>
              <a:schemeClr val="accent5">
                <a:alpha val="8705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 smtClean="0">
                  <a:latin typeface="Book Antiqua" pitchFamily="18" charset="0"/>
                </a:rPr>
                <a:t>5</a:t>
              </a:r>
              <a:endParaRPr lang="es-CO" sz="2000" dirty="0">
                <a:latin typeface="Book Antiqua" pitchFamily="18" charset="0"/>
              </a:endParaRPr>
            </a:p>
          </p:txBody>
        </p:sp>
        <p:sp>
          <p:nvSpPr>
            <p:cNvPr id="38" name="37 Rectángulo redondeado"/>
            <p:cNvSpPr/>
            <p:nvPr/>
          </p:nvSpPr>
          <p:spPr>
            <a:xfrm>
              <a:off x="7164288" y="4397042"/>
              <a:ext cx="1080120" cy="504056"/>
            </a:xfrm>
            <a:prstGeom prst="roundRect">
              <a:avLst/>
            </a:prstGeom>
            <a:solidFill>
              <a:srgbClr val="FFC00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 smtClean="0">
                  <a:latin typeface="Book Antiqua" pitchFamily="18" charset="0"/>
                </a:rPr>
                <a:t>2</a:t>
              </a:r>
              <a:endParaRPr lang="es-CO" sz="2000" dirty="0">
                <a:latin typeface="Book Antiqua" pitchFamily="18" charset="0"/>
              </a:endParaRPr>
            </a:p>
          </p:txBody>
        </p:sp>
        <p:sp>
          <p:nvSpPr>
            <p:cNvPr id="39" name="38 Rectángulo redondeado"/>
            <p:cNvSpPr/>
            <p:nvPr/>
          </p:nvSpPr>
          <p:spPr>
            <a:xfrm>
              <a:off x="1331640" y="5189130"/>
              <a:ext cx="1080120" cy="504056"/>
            </a:xfrm>
            <a:prstGeom prst="roundRect">
              <a:avLst/>
            </a:prstGeom>
            <a:solidFill>
              <a:srgbClr val="8064A2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 smtClean="0">
                  <a:latin typeface="Book Antiqua" pitchFamily="18" charset="0"/>
                </a:rPr>
                <a:t>7</a:t>
              </a:r>
              <a:endParaRPr lang="es-CO" sz="2000" b="1" dirty="0">
                <a:latin typeface="Book Antiqua" pitchFamily="18" charset="0"/>
              </a:endParaRPr>
            </a:p>
          </p:txBody>
        </p:sp>
        <p:sp>
          <p:nvSpPr>
            <p:cNvPr id="40" name="39 Rectángulo redondeado"/>
            <p:cNvSpPr/>
            <p:nvPr/>
          </p:nvSpPr>
          <p:spPr>
            <a:xfrm>
              <a:off x="2483768" y="5189130"/>
              <a:ext cx="1080120" cy="504056"/>
            </a:xfrm>
            <a:prstGeom prst="roundRect">
              <a:avLst/>
            </a:prstGeom>
            <a:solidFill>
              <a:srgbClr val="FF7C8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 smtClean="0">
                  <a:latin typeface="Book Antiqua" pitchFamily="18" charset="0"/>
                </a:rPr>
                <a:t>30</a:t>
              </a:r>
              <a:endParaRPr lang="es-CO" sz="2000" b="1" dirty="0">
                <a:latin typeface="Book Antiqua" pitchFamily="18" charset="0"/>
              </a:endParaRPr>
            </a:p>
          </p:txBody>
        </p:sp>
        <p:sp>
          <p:nvSpPr>
            <p:cNvPr id="41" name="40 Rectángulo redondeado"/>
            <p:cNvSpPr/>
            <p:nvPr/>
          </p:nvSpPr>
          <p:spPr>
            <a:xfrm>
              <a:off x="3635896" y="5189130"/>
              <a:ext cx="1152127" cy="504056"/>
            </a:xfrm>
            <a:prstGeom prst="roundRect">
              <a:avLst/>
            </a:prstGeom>
            <a:solidFill>
              <a:srgbClr val="FFC00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 smtClean="0">
                  <a:latin typeface="Book Antiqua" pitchFamily="18" charset="0"/>
                </a:rPr>
                <a:t>50</a:t>
              </a:r>
              <a:endParaRPr lang="es-CO" sz="2000" b="1" dirty="0">
                <a:latin typeface="Book Antiqua" pitchFamily="18" charset="0"/>
              </a:endParaRPr>
            </a:p>
          </p:txBody>
        </p:sp>
        <p:sp>
          <p:nvSpPr>
            <p:cNvPr id="42" name="41 Rectángulo redondeado"/>
            <p:cNvSpPr/>
            <p:nvPr/>
          </p:nvSpPr>
          <p:spPr>
            <a:xfrm>
              <a:off x="4860032" y="5189130"/>
              <a:ext cx="1296144" cy="504056"/>
            </a:xfrm>
            <a:prstGeom prst="roundRect">
              <a:avLst/>
            </a:prstGeom>
            <a:solidFill>
              <a:srgbClr val="00990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 smtClean="0">
                  <a:latin typeface="Book Antiqua" pitchFamily="18" charset="0"/>
                </a:rPr>
                <a:t>12</a:t>
              </a:r>
              <a:endParaRPr lang="es-CO" sz="2000" b="1" dirty="0">
                <a:latin typeface="Book Antiqua" pitchFamily="18" charset="0"/>
              </a:endParaRPr>
            </a:p>
          </p:txBody>
        </p:sp>
        <p:sp>
          <p:nvSpPr>
            <p:cNvPr id="43" name="42 Rectángulo redondeado"/>
            <p:cNvSpPr/>
            <p:nvPr/>
          </p:nvSpPr>
          <p:spPr>
            <a:xfrm>
              <a:off x="6228184" y="5189130"/>
              <a:ext cx="877598" cy="504056"/>
            </a:xfrm>
            <a:prstGeom prst="roundRect">
              <a:avLst/>
            </a:prstGeom>
            <a:solidFill>
              <a:schemeClr val="accent5">
                <a:alpha val="8705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>
                  <a:latin typeface="Book Antiqua" pitchFamily="18" charset="0"/>
                </a:rPr>
                <a:t>7</a:t>
              </a:r>
            </a:p>
          </p:txBody>
        </p:sp>
        <p:sp>
          <p:nvSpPr>
            <p:cNvPr id="44" name="43 Rectángulo redondeado"/>
            <p:cNvSpPr/>
            <p:nvPr/>
          </p:nvSpPr>
          <p:spPr>
            <a:xfrm>
              <a:off x="7164288" y="5189130"/>
              <a:ext cx="1080120" cy="504056"/>
            </a:xfrm>
            <a:prstGeom prst="roundRect">
              <a:avLst/>
            </a:prstGeom>
            <a:solidFill>
              <a:srgbClr val="FFC000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 smtClean="0">
                  <a:latin typeface="Book Antiqua" pitchFamily="18" charset="0"/>
                </a:rPr>
                <a:t>2</a:t>
              </a:r>
              <a:endParaRPr lang="es-CO" sz="2000" b="1" dirty="0">
                <a:latin typeface="Book Antiqua" pitchFamily="18" charset="0"/>
              </a:endParaRPr>
            </a:p>
          </p:txBody>
        </p:sp>
        <p:sp>
          <p:nvSpPr>
            <p:cNvPr id="45" name="44 Rectángulo redondeado"/>
            <p:cNvSpPr/>
            <p:nvPr/>
          </p:nvSpPr>
          <p:spPr>
            <a:xfrm>
              <a:off x="35496" y="5189130"/>
              <a:ext cx="1224136" cy="504056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705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 smtClean="0">
                  <a:latin typeface="Book Antiqua" pitchFamily="18" charset="0"/>
                </a:rPr>
                <a:t>Total</a:t>
              </a:r>
              <a:endParaRPr lang="es-CO" sz="2000" b="1" dirty="0">
                <a:latin typeface="Book Antiqua" pitchFamily="18" charset="0"/>
              </a:endParaRPr>
            </a:p>
          </p:txBody>
        </p:sp>
        <p:cxnSp>
          <p:nvCxnSpPr>
            <p:cNvPr id="47" name="46 Conector recto"/>
            <p:cNvCxnSpPr/>
            <p:nvPr/>
          </p:nvCxnSpPr>
          <p:spPr>
            <a:xfrm>
              <a:off x="323528" y="5045114"/>
              <a:ext cx="8496944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47 Conector recto"/>
            <p:cNvCxnSpPr/>
            <p:nvPr/>
          </p:nvCxnSpPr>
          <p:spPr>
            <a:xfrm flipV="1">
              <a:off x="8316416" y="2164794"/>
              <a:ext cx="0" cy="3608784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50 Rectángulo redondeado"/>
            <p:cNvSpPr/>
            <p:nvPr/>
          </p:nvSpPr>
          <p:spPr>
            <a:xfrm>
              <a:off x="8396808" y="3100898"/>
              <a:ext cx="639688" cy="504056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705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 smtClean="0">
                  <a:latin typeface="Book Antiqua" pitchFamily="18" charset="0"/>
                </a:rPr>
                <a:t>19</a:t>
              </a:r>
              <a:endParaRPr lang="es-CO" sz="2000" dirty="0">
                <a:latin typeface="Book Antiqua" pitchFamily="18" charset="0"/>
              </a:endParaRPr>
            </a:p>
          </p:txBody>
        </p:sp>
        <p:sp>
          <p:nvSpPr>
            <p:cNvPr id="52" name="51 Rectángulo redondeado"/>
            <p:cNvSpPr/>
            <p:nvPr/>
          </p:nvSpPr>
          <p:spPr>
            <a:xfrm>
              <a:off x="8396808" y="3748970"/>
              <a:ext cx="639688" cy="504056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705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>
                  <a:latin typeface="Book Antiqua" pitchFamily="18" charset="0"/>
                </a:rPr>
                <a:t>5</a:t>
              </a:r>
            </a:p>
          </p:txBody>
        </p:sp>
        <p:sp>
          <p:nvSpPr>
            <p:cNvPr id="53" name="52 Rectángulo redondeado"/>
            <p:cNvSpPr/>
            <p:nvPr/>
          </p:nvSpPr>
          <p:spPr>
            <a:xfrm>
              <a:off x="8396808" y="4397042"/>
              <a:ext cx="639688" cy="504056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705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 smtClean="0">
                  <a:latin typeface="Book Antiqua" pitchFamily="18" charset="0"/>
                </a:rPr>
                <a:t>84</a:t>
              </a:r>
              <a:endParaRPr lang="es-CO" sz="2000" dirty="0">
                <a:latin typeface="Book Antiqua" pitchFamily="18" charset="0"/>
              </a:endParaRPr>
            </a:p>
          </p:txBody>
        </p:sp>
        <p:sp>
          <p:nvSpPr>
            <p:cNvPr id="54" name="53 Rectángulo redondeado"/>
            <p:cNvSpPr/>
            <p:nvPr/>
          </p:nvSpPr>
          <p:spPr>
            <a:xfrm>
              <a:off x="8388424" y="5189130"/>
              <a:ext cx="639688" cy="504056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705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dirty="0" smtClean="0">
                  <a:latin typeface="Book Antiqua" pitchFamily="18" charset="0"/>
                </a:rPr>
                <a:t>108</a:t>
              </a:r>
              <a:endParaRPr lang="es-CO" sz="2000" dirty="0">
                <a:latin typeface="Book Antiqua" pitchFamily="18" charset="0"/>
              </a:endParaRPr>
            </a:p>
          </p:txBody>
        </p:sp>
        <p:sp>
          <p:nvSpPr>
            <p:cNvPr id="55" name="54 Rectángulo redondeado"/>
            <p:cNvSpPr/>
            <p:nvPr/>
          </p:nvSpPr>
          <p:spPr>
            <a:xfrm>
              <a:off x="8396808" y="2308810"/>
              <a:ext cx="639688" cy="504056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8705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latin typeface="Book Antiqua" pitchFamily="18" charset="0"/>
                </a:rPr>
                <a:t>Total</a:t>
              </a:r>
              <a:endParaRPr lang="es-CO" sz="1400" dirty="0">
                <a:latin typeface="Book Antiqua" pitchFamily="18" charset="0"/>
              </a:endParaRPr>
            </a:p>
          </p:txBody>
        </p:sp>
      </p:grp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35495" y="6525344"/>
            <a:ext cx="47525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1000" b="0" i="0" u="none" dirty="0" smtClean="0">
                <a:solidFill>
                  <a:srgbClr val="003366"/>
                </a:solidFill>
                <a:latin typeface="Book Antiqua" pitchFamily="18" charset="0"/>
              </a:rPr>
              <a:t>FUENTE:  Vicerrectoría General Académica, UNMINUTO, </a:t>
            </a:r>
            <a:r>
              <a:rPr lang="es-ES" sz="1000" dirty="0" smtClean="0">
                <a:solidFill>
                  <a:srgbClr val="003366"/>
                </a:solidFill>
                <a:latin typeface="Book Antiqua" pitchFamily="18" charset="0"/>
              </a:rPr>
              <a:t>julio 18 </a:t>
            </a:r>
            <a:r>
              <a:rPr lang="es-ES" sz="1000" b="0" i="0" u="none" dirty="0" smtClean="0">
                <a:solidFill>
                  <a:srgbClr val="003366"/>
                </a:solidFill>
                <a:latin typeface="Book Antiqua" pitchFamily="18" charset="0"/>
              </a:rPr>
              <a:t>de 2018</a:t>
            </a:r>
            <a:endParaRPr lang="es-ES" sz="1000" b="0" i="0" u="none" dirty="0">
              <a:solidFill>
                <a:srgbClr val="003366"/>
              </a:solidFill>
              <a:latin typeface="Book Antiqua" pitchFamily="18" charset="0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251520" y="594928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i="0" u="none" dirty="0" smtClean="0">
                <a:solidFill>
                  <a:srgbClr val="003366"/>
                </a:solidFill>
                <a:latin typeface="Book Antiqua" pitchFamily="18" charset="0"/>
              </a:rPr>
              <a:t>107 </a:t>
            </a:r>
            <a:r>
              <a:rPr lang="es-CO" sz="2000" i="0" u="none" dirty="0" smtClean="0">
                <a:solidFill>
                  <a:srgbClr val="003366"/>
                </a:solidFill>
                <a:latin typeface="Book Antiqua" pitchFamily="18" charset="0"/>
              </a:rPr>
              <a:t>– Registros Calificados</a:t>
            </a:r>
            <a:endParaRPr lang="es-CO" sz="2000" i="0" u="none" dirty="0">
              <a:solidFill>
                <a:srgbClr val="003366"/>
              </a:solidFill>
              <a:latin typeface="Book Antiqua" pitchFamily="18" charset="0"/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1043608" y="90872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i="0" u="none" dirty="0" smtClean="0">
                <a:solidFill>
                  <a:srgbClr val="003366"/>
                </a:solidFill>
                <a:latin typeface="Book Antiqua" pitchFamily="18" charset="0"/>
              </a:rPr>
              <a:t>Programas con registro calificado</a:t>
            </a:r>
            <a:endParaRPr lang="es-CO" sz="2400" b="1" i="0" u="none" dirty="0">
              <a:solidFill>
                <a:srgbClr val="003366"/>
              </a:solidFill>
              <a:latin typeface="Book Antiqua" pitchFamily="18" charset="0"/>
            </a:endParaRPr>
          </a:p>
        </p:txBody>
      </p:sp>
      <p:sp>
        <p:nvSpPr>
          <p:cNvPr id="59" name="58 Rectángulo redondeado"/>
          <p:cNvSpPr/>
          <p:nvPr/>
        </p:nvSpPr>
        <p:spPr>
          <a:xfrm>
            <a:off x="8208912" y="5085184"/>
            <a:ext cx="899592" cy="72008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8" name="30 Rectángulo redondeado"/>
          <p:cNvSpPr/>
          <p:nvPr/>
        </p:nvSpPr>
        <p:spPr>
          <a:xfrm>
            <a:off x="1331640" y="3756872"/>
            <a:ext cx="1080120" cy="504056"/>
          </a:xfrm>
          <a:prstGeom prst="roundRect">
            <a:avLst/>
          </a:prstGeom>
          <a:solidFill>
            <a:schemeClr val="accent4">
              <a:alpha val="8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 smtClean="0">
                <a:latin typeface="Book Antiqua" pitchFamily="18" charset="0"/>
              </a:rPr>
              <a:t>1</a:t>
            </a:r>
            <a:endParaRPr lang="es-CO" sz="2000" dirty="0">
              <a:latin typeface="Book Antiqua" pitchFamily="18" charset="0"/>
            </a:endParaRPr>
          </a:p>
        </p:txBody>
      </p:sp>
      <p:sp>
        <p:nvSpPr>
          <p:cNvPr id="61" name="33 Rectángulo redondeado"/>
          <p:cNvSpPr/>
          <p:nvPr/>
        </p:nvSpPr>
        <p:spPr>
          <a:xfrm>
            <a:off x="2477017" y="3756872"/>
            <a:ext cx="1080120" cy="504056"/>
          </a:xfrm>
          <a:prstGeom prst="roundRect">
            <a:avLst/>
          </a:prstGeom>
          <a:solidFill>
            <a:srgbClr val="FF7C80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 smtClean="0">
                <a:latin typeface="Book Antiqua" pitchFamily="18" charset="0"/>
              </a:rPr>
              <a:t>1</a:t>
            </a:r>
            <a:endParaRPr lang="es-CO" sz="2000" dirty="0">
              <a:latin typeface="Book Antiqu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84176" y="158750"/>
            <a:ext cx="7380312" cy="55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lnSpc>
                <a:spcPct val="80000"/>
              </a:lnSpc>
              <a:spcBef>
                <a:spcPts val="2250"/>
              </a:spcBef>
              <a:buClr>
                <a:srgbClr val="003063"/>
              </a:buClr>
              <a:buFont typeface="Book Antiqua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CO" sz="2400" b="1" i="1" u="none" dirty="0" smtClean="0">
                <a:solidFill>
                  <a:schemeClr val="bg1"/>
                </a:solidFill>
                <a:latin typeface="Book Antiqua" pitchFamily="18" charset="0"/>
                <a:cs typeface="Tahoma" pitchFamily="34" charset="0"/>
              </a:rPr>
              <a:t>Distribución poblacional por </a:t>
            </a:r>
            <a:r>
              <a:rPr lang="es-CO" sz="2400" b="1" i="1" dirty="0" smtClean="0">
                <a:solidFill>
                  <a:schemeClr val="bg1"/>
                </a:solidFill>
                <a:latin typeface="Book Antiqua" pitchFamily="18" charset="0"/>
                <a:cs typeface="Tahoma" pitchFamily="34" charset="0"/>
              </a:rPr>
              <a:t/>
            </a:r>
            <a:br>
              <a:rPr lang="es-CO" sz="2400" b="1" i="1" dirty="0" smtClean="0">
                <a:solidFill>
                  <a:schemeClr val="bg1"/>
                </a:solidFill>
                <a:latin typeface="Book Antiqua" pitchFamily="18" charset="0"/>
                <a:cs typeface="Tahoma" pitchFamily="34" charset="0"/>
              </a:rPr>
            </a:br>
            <a:r>
              <a:rPr lang="es-CO" sz="2400" b="1" i="1" u="none" dirty="0" smtClean="0">
                <a:solidFill>
                  <a:schemeClr val="bg1"/>
                </a:solidFill>
                <a:latin typeface="Book Antiqua" pitchFamily="18" charset="0"/>
                <a:cs typeface="Tahoma" pitchFamily="34" charset="0"/>
              </a:rPr>
              <a:t>Área del Conocimiento</a:t>
            </a:r>
            <a:endParaRPr lang="es-CO" sz="2400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pSp>
        <p:nvGrpSpPr>
          <p:cNvPr id="104" name="103 Grupo"/>
          <p:cNvGrpSpPr/>
          <p:nvPr/>
        </p:nvGrpSpPr>
        <p:grpSpPr>
          <a:xfrm>
            <a:off x="395536" y="940187"/>
            <a:ext cx="8352928" cy="5414719"/>
            <a:chOff x="360040" y="724163"/>
            <a:chExt cx="8352928" cy="5414719"/>
          </a:xfrm>
        </p:grpSpPr>
        <p:pic>
          <p:nvPicPr>
            <p:cNvPr id="138242" name="Picture 2" descr="C:\Users\OMOSQUERA\Desktop\ade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520281" y="1062049"/>
              <a:ext cx="1584176" cy="1198352"/>
            </a:xfrm>
            <a:prstGeom prst="rect">
              <a:avLst/>
            </a:prstGeom>
            <a:noFill/>
          </p:spPr>
        </p:pic>
        <p:pic>
          <p:nvPicPr>
            <p:cNvPr id="138244" name="Picture 4" descr="C:\Users\OMOSQUERA\Desktop\113126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608512" y="2348880"/>
              <a:ext cx="1665363" cy="938659"/>
            </a:xfrm>
            <a:prstGeom prst="rect">
              <a:avLst/>
            </a:prstGeom>
            <a:noFill/>
          </p:spPr>
        </p:pic>
        <p:pic>
          <p:nvPicPr>
            <p:cNvPr id="138245" name="Picture 5" descr="C:\Users\OMOSQUERA\Desktop\just.jp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752528" y="1196752"/>
              <a:ext cx="1440159" cy="985608"/>
            </a:xfrm>
            <a:prstGeom prst="rect">
              <a:avLst/>
            </a:prstGeom>
            <a:noFill/>
          </p:spPr>
        </p:pic>
        <p:pic>
          <p:nvPicPr>
            <p:cNvPr id="138246" name="Picture 6" descr="C:\Users\OMOSQUERA\Desktop\education.jpg"/>
            <p:cNvPicPr>
              <a:picLocks noChangeAspect="1" noChangeArrowheads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952328" y="2420888"/>
              <a:ext cx="1224136" cy="896546"/>
            </a:xfrm>
            <a:prstGeom prst="rect">
              <a:avLst/>
            </a:prstGeom>
            <a:noFill/>
          </p:spPr>
        </p:pic>
        <p:pic>
          <p:nvPicPr>
            <p:cNvPr id="138251" name="Picture 11" descr="C:\Users\OMOSQUERA\Desktop\caballete.jpg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2938028" y="3554537"/>
              <a:ext cx="1224136" cy="1224136"/>
            </a:xfrm>
            <a:prstGeom prst="rect">
              <a:avLst/>
            </a:prstGeom>
            <a:noFill/>
          </p:spPr>
        </p:pic>
        <p:grpSp>
          <p:nvGrpSpPr>
            <p:cNvPr id="46" name="45 Grupo"/>
            <p:cNvGrpSpPr/>
            <p:nvPr/>
          </p:nvGrpSpPr>
          <p:grpSpPr>
            <a:xfrm>
              <a:off x="1338938" y="980728"/>
              <a:ext cx="7013990" cy="4824536"/>
              <a:chOff x="1158410" y="908720"/>
              <a:chExt cx="7013990" cy="4824536"/>
            </a:xfrm>
          </p:grpSpPr>
          <p:cxnSp>
            <p:nvCxnSpPr>
              <p:cNvPr id="32" name="31 Conector recto"/>
              <p:cNvCxnSpPr/>
              <p:nvPr/>
            </p:nvCxnSpPr>
            <p:spPr>
              <a:xfrm>
                <a:off x="4355976" y="908720"/>
                <a:ext cx="0" cy="482453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34 Conector recto"/>
              <p:cNvCxnSpPr/>
              <p:nvPr/>
            </p:nvCxnSpPr>
            <p:spPr>
              <a:xfrm>
                <a:off x="2339752" y="2204864"/>
                <a:ext cx="5832648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35 Conector recto"/>
              <p:cNvCxnSpPr/>
              <p:nvPr/>
            </p:nvCxnSpPr>
            <p:spPr>
              <a:xfrm>
                <a:off x="1619672" y="3429000"/>
                <a:ext cx="5328592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42 Conector recto"/>
              <p:cNvCxnSpPr/>
              <p:nvPr/>
            </p:nvCxnSpPr>
            <p:spPr>
              <a:xfrm>
                <a:off x="1158410" y="4760193"/>
                <a:ext cx="5832648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52 Grupo"/>
            <p:cNvGrpSpPr/>
            <p:nvPr/>
          </p:nvGrpSpPr>
          <p:grpSpPr>
            <a:xfrm>
              <a:off x="1800200" y="1340768"/>
              <a:ext cx="792088" cy="288032"/>
              <a:chOff x="1331640" y="1340768"/>
              <a:chExt cx="792088" cy="288032"/>
            </a:xfrm>
          </p:grpSpPr>
          <p:cxnSp>
            <p:nvCxnSpPr>
              <p:cNvPr id="48" name="47 Conector recto"/>
              <p:cNvCxnSpPr/>
              <p:nvPr/>
            </p:nvCxnSpPr>
            <p:spPr>
              <a:xfrm flipH="1" flipV="1">
                <a:off x="1691680" y="1340768"/>
                <a:ext cx="432048" cy="28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49 Conector recto"/>
              <p:cNvCxnSpPr/>
              <p:nvPr/>
            </p:nvCxnSpPr>
            <p:spPr>
              <a:xfrm flipH="1">
                <a:off x="1331640" y="1340768"/>
                <a:ext cx="36004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53 CuadroTexto"/>
            <p:cNvSpPr txBox="1"/>
            <p:nvPr/>
          </p:nvSpPr>
          <p:spPr>
            <a:xfrm>
              <a:off x="432048" y="1772816"/>
              <a:ext cx="19797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100" b="0" i="0" u="none" dirty="0" smtClean="0">
                  <a:solidFill>
                    <a:srgbClr val="002060"/>
                  </a:solidFill>
                  <a:latin typeface="Book Antiqua" pitchFamily="18" charset="0"/>
                </a:rPr>
                <a:t>Economía</a:t>
              </a:r>
              <a:r>
                <a:rPr lang="es-CO" sz="1100" dirty="0" smtClean="0">
                  <a:solidFill>
                    <a:srgbClr val="002060"/>
                  </a:solidFill>
                  <a:latin typeface="Book Antiqua" pitchFamily="18" charset="0"/>
                </a:rPr>
                <a:t>, Administración, Contaduría y Afines</a:t>
              </a:r>
              <a:endParaRPr lang="es-CO" sz="1100" b="0" i="0" u="none" dirty="0">
                <a:solidFill>
                  <a:srgbClr val="002060"/>
                </a:solidFill>
                <a:latin typeface="Book Antiqua" pitchFamily="18" charset="0"/>
              </a:endParaRPr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6623720" y="1870085"/>
              <a:ext cx="1979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100" b="0" i="0" u="none" dirty="0" smtClean="0">
                  <a:solidFill>
                    <a:srgbClr val="002060"/>
                  </a:solidFill>
                  <a:latin typeface="Book Antiqua" pitchFamily="18" charset="0"/>
                </a:rPr>
                <a:t>Ciencias Sociales y Humanas</a:t>
              </a:r>
              <a:endParaRPr lang="es-CO" sz="1100" b="0" i="0" u="none" dirty="0">
                <a:solidFill>
                  <a:srgbClr val="002060"/>
                </a:solidFill>
                <a:latin typeface="Book Antiqua" pitchFamily="18" charset="0"/>
              </a:endParaRPr>
            </a:p>
          </p:txBody>
        </p:sp>
        <p:grpSp>
          <p:nvGrpSpPr>
            <p:cNvPr id="84" name="83 Grupo"/>
            <p:cNvGrpSpPr/>
            <p:nvPr/>
          </p:nvGrpSpPr>
          <p:grpSpPr>
            <a:xfrm>
              <a:off x="6408712" y="1338446"/>
              <a:ext cx="864096" cy="144016"/>
              <a:chOff x="6228184" y="1266438"/>
              <a:chExt cx="864096" cy="144016"/>
            </a:xfrm>
          </p:grpSpPr>
          <p:cxnSp>
            <p:nvCxnSpPr>
              <p:cNvPr id="60" name="59 Conector recto"/>
              <p:cNvCxnSpPr/>
              <p:nvPr/>
            </p:nvCxnSpPr>
            <p:spPr>
              <a:xfrm>
                <a:off x="6588224" y="1266438"/>
                <a:ext cx="50405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62 Conector recto"/>
              <p:cNvCxnSpPr/>
              <p:nvPr/>
            </p:nvCxnSpPr>
            <p:spPr>
              <a:xfrm flipV="1">
                <a:off x="6228184" y="1266438"/>
                <a:ext cx="360040" cy="1440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64 CuadroTexto"/>
            <p:cNvSpPr txBox="1"/>
            <p:nvPr/>
          </p:nvSpPr>
          <p:spPr>
            <a:xfrm>
              <a:off x="360040" y="3212976"/>
              <a:ext cx="19797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100" b="0" i="0" u="none" dirty="0" smtClean="0">
                  <a:solidFill>
                    <a:srgbClr val="002060"/>
                  </a:solidFill>
                  <a:latin typeface="Book Antiqua" pitchFamily="18" charset="0"/>
                </a:rPr>
                <a:t>Ciencias de la Educación</a:t>
              </a:r>
              <a:endParaRPr lang="es-CO" sz="1100" b="0" i="0" u="none" dirty="0">
                <a:solidFill>
                  <a:srgbClr val="002060"/>
                </a:solidFill>
                <a:latin typeface="Book Antiqua" pitchFamily="18" charset="0"/>
              </a:endParaRPr>
            </a:p>
          </p:txBody>
        </p:sp>
        <p:grpSp>
          <p:nvGrpSpPr>
            <p:cNvPr id="72" name="71 Grupo"/>
            <p:cNvGrpSpPr/>
            <p:nvPr/>
          </p:nvGrpSpPr>
          <p:grpSpPr>
            <a:xfrm>
              <a:off x="1800200" y="2708920"/>
              <a:ext cx="792088" cy="144016"/>
              <a:chOff x="1619672" y="2492896"/>
              <a:chExt cx="792088" cy="144016"/>
            </a:xfrm>
          </p:grpSpPr>
          <p:cxnSp>
            <p:nvCxnSpPr>
              <p:cNvPr id="67" name="66 Conector recto"/>
              <p:cNvCxnSpPr/>
              <p:nvPr/>
            </p:nvCxnSpPr>
            <p:spPr>
              <a:xfrm flipH="1" flipV="1">
                <a:off x="2123728" y="2492896"/>
                <a:ext cx="288032" cy="1440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68 Conector recto"/>
              <p:cNvCxnSpPr/>
              <p:nvPr/>
            </p:nvCxnSpPr>
            <p:spPr>
              <a:xfrm flipH="1">
                <a:off x="1619672" y="2492896"/>
                <a:ext cx="50405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72 CuadroTexto"/>
            <p:cNvSpPr txBox="1"/>
            <p:nvPr/>
          </p:nvSpPr>
          <p:spPr>
            <a:xfrm>
              <a:off x="6733256" y="3070121"/>
              <a:ext cx="19797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100" b="0" i="0" u="none" dirty="0" smtClean="0">
                  <a:solidFill>
                    <a:srgbClr val="002060"/>
                  </a:solidFill>
                  <a:latin typeface="Book Antiqua" pitchFamily="18" charset="0"/>
                </a:rPr>
                <a:t>Ingeniería, Arquitectura, Urbanismo y Afines </a:t>
              </a:r>
              <a:endParaRPr lang="es-CO" sz="1100" b="0" i="0" u="none" dirty="0">
                <a:solidFill>
                  <a:srgbClr val="002060"/>
                </a:solidFill>
                <a:latin typeface="Book Antiqua" pitchFamily="18" charset="0"/>
              </a:endParaRPr>
            </a:p>
          </p:txBody>
        </p:sp>
        <p:sp>
          <p:nvSpPr>
            <p:cNvPr id="82" name="81 CuadroTexto"/>
            <p:cNvSpPr txBox="1"/>
            <p:nvPr/>
          </p:nvSpPr>
          <p:spPr>
            <a:xfrm>
              <a:off x="656438" y="4390108"/>
              <a:ext cx="15299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100" b="0" i="0" u="none" dirty="0" smtClean="0">
                  <a:solidFill>
                    <a:srgbClr val="002060"/>
                  </a:solidFill>
                  <a:latin typeface="Book Antiqua" pitchFamily="18" charset="0"/>
                </a:rPr>
                <a:t>Bellas Artes</a:t>
              </a:r>
              <a:endParaRPr lang="es-CO" sz="1100" b="0" i="0" u="none" dirty="0">
                <a:solidFill>
                  <a:srgbClr val="002060"/>
                </a:solidFill>
                <a:latin typeface="Book Antiqua" pitchFamily="18" charset="0"/>
              </a:endParaRPr>
            </a:p>
          </p:txBody>
        </p:sp>
        <p:sp>
          <p:nvSpPr>
            <p:cNvPr id="83" name="82 CuadroTexto"/>
            <p:cNvSpPr txBox="1"/>
            <p:nvPr/>
          </p:nvSpPr>
          <p:spPr>
            <a:xfrm>
              <a:off x="1386662" y="5877272"/>
              <a:ext cx="25251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100" dirty="0" smtClean="0">
                  <a:solidFill>
                    <a:srgbClr val="002060"/>
                  </a:solidFill>
                  <a:latin typeface="Book Antiqua" pitchFamily="18" charset="0"/>
                </a:rPr>
                <a:t>Agronomía, Veterinaria y Afines</a:t>
              </a:r>
              <a:endParaRPr lang="es-CO" sz="1100" b="0" i="0" u="none" dirty="0">
                <a:solidFill>
                  <a:srgbClr val="002060"/>
                </a:solidFill>
                <a:latin typeface="Book Antiqua" pitchFamily="18" charset="0"/>
              </a:endParaRPr>
            </a:p>
          </p:txBody>
        </p:sp>
        <p:grpSp>
          <p:nvGrpSpPr>
            <p:cNvPr id="89" name="88 Grupo"/>
            <p:cNvGrpSpPr/>
            <p:nvPr/>
          </p:nvGrpSpPr>
          <p:grpSpPr>
            <a:xfrm>
              <a:off x="1728192" y="3861048"/>
              <a:ext cx="792088" cy="144016"/>
              <a:chOff x="5364088" y="980728"/>
              <a:chExt cx="792088" cy="144016"/>
            </a:xfrm>
          </p:grpSpPr>
          <p:cxnSp>
            <p:nvCxnSpPr>
              <p:cNvPr id="90" name="89 Conector recto"/>
              <p:cNvCxnSpPr/>
              <p:nvPr/>
            </p:nvCxnSpPr>
            <p:spPr>
              <a:xfrm>
                <a:off x="5364088" y="980728"/>
                <a:ext cx="43204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90 Conector recto"/>
              <p:cNvCxnSpPr/>
              <p:nvPr/>
            </p:nvCxnSpPr>
            <p:spPr>
              <a:xfrm>
                <a:off x="5796136" y="980728"/>
                <a:ext cx="360040" cy="1440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95 Elipse"/>
            <p:cNvSpPr/>
            <p:nvPr/>
          </p:nvSpPr>
          <p:spPr>
            <a:xfrm>
              <a:off x="720079" y="724163"/>
              <a:ext cx="1081137" cy="1048653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400" dirty="0" smtClean="0">
                  <a:solidFill>
                    <a:schemeClr val="tx2"/>
                  </a:solidFill>
                  <a:latin typeface="Book Antiqua" panose="02040602050305030304" pitchFamily="18" charset="0"/>
                </a:rPr>
                <a:t>53,13%</a:t>
              </a:r>
              <a:endParaRPr lang="es-CO" sz="1400" dirty="0">
                <a:solidFill>
                  <a:schemeClr val="tx2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97" name="96 Elipse"/>
            <p:cNvSpPr/>
            <p:nvPr/>
          </p:nvSpPr>
          <p:spPr>
            <a:xfrm>
              <a:off x="7272808" y="786383"/>
              <a:ext cx="936104" cy="914425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dirty="0" smtClean="0">
                  <a:solidFill>
                    <a:schemeClr val="tx2"/>
                  </a:solidFill>
                  <a:latin typeface="Book Antiqua" panose="02040602050305030304" pitchFamily="18" charset="0"/>
                </a:rPr>
                <a:t>27,85%</a:t>
              </a:r>
              <a:endParaRPr lang="es-CO" sz="1200" dirty="0">
                <a:solidFill>
                  <a:schemeClr val="tx2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98" name="97 Elipse"/>
            <p:cNvSpPr/>
            <p:nvPr/>
          </p:nvSpPr>
          <p:spPr>
            <a:xfrm>
              <a:off x="936104" y="2313082"/>
              <a:ext cx="873274" cy="806143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 smtClean="0">
                  <a:solidFill>
                    <a:schemeClr val="tx2"/>
                  </a:solidFill>
                  <a:latin typeface="Book Antiqua" panose="02040602050305030304" pitchFamily="18" charset="0"/>
                </a:rPr>
                <a:t>11,94%</a:t>
              </a:r>
              <a:endParaRPr lang="es-CO" sz="1000" dirty="0">
                <a:solidFill>
                  <a:schemeClr val="tx2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100" name="99 Elipse"/>
            <p:cNvSpPr/>
            <p:nvPr/>
          </p:nvSpPr>
          <p:spPr>
            <a:xfrm>
              <a:off x="7344816" y="2346557"/>
              <a:ext cx="864096" cy="76799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0" dirty="0" smtClean="0">
                  <a:solidFill>
                    <a:schemeClr val="tx2"/>
                  </a:solidFill>
                  <a:latin typeface="Book Antiqua" panose="02040602050305030304" pitchFamily="18" charset="0"/>
                </a:rPr>
                <a:t>6,34 %</a:t>
              </a:r>
              <a:endParaRPr lang="es-CO" sz="1600" dirty="0">
                <a:solidFill>
                  <a:schemeClr val="tx2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102" name="101 Elipse"/>
            <p:cNvSpPr/>
            <p:nvPr/>
          </p:nvSpPr>
          <p:spPr>
            <a:xfrm>
              <a:off x="7416824" y="3573018"/>
              <a:ext cx="648072" cy="64807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700" dirty="0" smtClean="0">
                  <a:solidFill>
                    <a:schemeClr val="tx2"/>
                  </a:solidFill>
                  <a:latin typeface="Book Antiqua" panose="02040602050305030304" pitchFamily="18" charset="0"/>
                </a:rPr>
                <a:t>0,02%</a:t>
              </a:r>
              <a:endParaRPr lang="es-CO" sz="700" dirty="0">
                <a:solidFill>
                  <a:schemeClr val="tx2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103" name="102 Elipse"/>
            <p:cNvSpPr/>
            <p:nvPr/>
          </p:nvSpPr>
          <p:spPr>
            <a:xfrm>
              <a:off x="1045132" y="3587425"/>
              <a:ext cx="683061" cy="704509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800" dirty="0" smtClean="0">
                  <a:solidFill>
                    <a:schemeClr val="tx2"/>
                  </a:solidFill>
                  <a:latin typeface="Book Antiqua" panose="02040602050305030304" pitchFamily="18" charset="0"/>
                </a:rPr>
                <a:t>0,72%</a:t>
              </a:r>
              <a:endParaRPr lang="es-CO" sz="800" dirty="0">
                <a:solidFill>
                  <a:schemeClr val="tx2"/>
                </a:solidFill>
                <a:latin typeface="Book Antiqua" panose="02040602050305030304" pitchFamily="18" charset="0"/>
              </a:endParaRPr>
            </a:p>
          </p:txBody>
        </p:sp>
      </p:grp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35496" y="6525344"/>
            <a:ext cx="53285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1000" b="0" i="0" u="none" dirty="0">
                <a:solidFill>
                  <a:srgbClr val="003366"/>
                </a:solidFill>
                <a:latin typeface="Book Antiqua" pitchFamily="18" charset="0"/>
              </a:rPr>
              <a:t>FUENTE:  </a:t>
            </a:r>
            <a:r>
              <a:rPr lang="es-ES" sz="1000" b="0" i="0" u="none" dirty="0" smtClean="0">
                <a:solidFill>
                  <a:srgbClr val="003366"/>
                </a:solidFill>
                <a:latin typeface="Book Antiqua" pitchFamily="18" charset="0"/>
              </a:rPr>
              <a:t>Dirección de Planeación y Desarrollo UNIMINUTO - SII, </a:t>
            </a:r>
            <a:r>
              <a:rPr lang="es-ES" sz="1000" dirty="0" smtClean="0">
                <a:solidFill>
                  <a:srgbClr val="003366"/>
                </a:solidFill>
                <a:latin typeface="Book Antiqua" pitchFamily="18" charset="0"/>
              </a:rPr>
              <a:t>junio 14 </a:t>
            </a:r>
            <a:r>
              <a:rPr lang="es-ES" sz="1000" b="0" i="0" u="none" dirty="0" smtClean="0">
                <a:solidFill>
                  <a:srgbClr val="003366"/>
                </a:solidFill>
                <a:latin typeface="Book Antiqua" pitchFamily="18" charset="0"/>
              </a:rPr>
              <a:t>de 2018</a:t>
            </a:r>
            <a:endParaRPr lang="es-ES" sz="1000" b="0" i="0" u="none" dirty="0">
              <a:solidFill>
                <a:srgbClr val="003366"/>
              </a:solidFill>
              <a:latin typeface="Book Antiqua" pitchFamily="18" charset="0"/>
            </a:endParaRPr>
          </a:p>
        </p:txBody>
      </p:sp>
      <p:pic>
        <p:nvPicPr>
          <p:cNvPr id="49" name="Picture 1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2783" y="5101754"/>
            <a:ext cx="1267170" cy="967835"/>
          </a:xfrm>
          <a:prstGeom prst="rect">
            <a:avLst/>
          </a:prstGeom>
          <a:noFill/>
        </p:spPr>
      </p:pic>
      <p:cxnSp>
        <p:nvCxnSpPr>
          <p:cNvPr id="47" name="59 Conector recto"/>
          <p:cNvCxnSpPr/>
          <p:nvPr/>
        </p:nvCxnSpPr>
        <p:spPr>
          <a:xfrm>
            <a:off x="6876256" y="2924944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62 Conector recto"/>
          <p:cNvCxnSpPr/>
          <p:nvPr/>
        </p:nvCxnSpPr>
        <p:spPr>
          <a:xfrm flipV="1">
            <a:off x="6516216" y="2924944"/>
            <a:ext cx="36004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9 Conector recto"/>
          <p:cNvCxnSpPr/>
          <p:nvPr/>
        </p:nvCxnSpPr>
        <p:spPr>
          <a:xfrm>
            <a:off x="6948264" y="4149080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62 Conector recto"/>
          <p:cNvCxnSpPr/>
          <p:nvPr/>
        </p:nvCxnSpPr>
        <p:spPr>
          <a:xfrm flipV="1">
            <a:off x="6588224" y="4149080"/>
            <a:ext cx="36004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18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12655" y="3839859"/>
            <a:ext cx="1215528" cy="1085540"/>
          </a:xfrm>
          <a:prstGeom prst="rect">
            <a:avLst/>
          </a:prstGeom>
          <a:noFill/>
        </p:spPr>
      </p:pic>
      <p:sp>
        <p:nvSpPr>
          <p:cNvPr id="58" name="81 CuadroTexto"/>
          <p:cNvSpPr txBox="1"/>
          <p:nvPr/>
        </p:nvSpPr>
        <p:spPr>
          <a:xfrm>
            <a:off x="6837475" y="4636519"/>
            <a:ext cx="1529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b="0" i="0" u="none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Ciencias de la Salud</a:t>
            </a:r>
            <a:endParaRPr lang="es-CO" sz="1100" b="0" i="0" u="none" dirty="0">
              <a:solidFill>
                <a:srgbClr val="002060"/>
              </a:solidFill>
              <a:latin typeface="Book Antiqua" pitchFamily="18" charset="0"/>
            </a:endParaRPr>
          </a:p>
        </p:txBody>
      </p:sp>
      <p:cxnSp>
        <p:nvCxnSpPr>
          <p:cNvPr id="59" name="89 Conector recto"/>
          <p:cNvCxnSpPr/>
          <p:nvPr/>
        </p:nvCxnSpPr>
        <p:spPr>
          <a:xfrm>
            <a:off x="1763688" y="544522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90 Conector recto"/>
          <p:cNvCxnSpPr/>
          <p:nvPr/>
        </p:nvCxnSpPr>
        <p:spPr>
          <a:xfrm>
            <a:off x="2195736" y="5445224"/>
            <a:ext cx="36004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102 Elipse"/>
          <p:cNvSpPr/>
          <p:nvPr/>
        </p:nvSpPr>
        <p:spPr>
          <a:xfrm>
            <a:off x="1080628" y="5113411"/>
            <a:ext cx="683061" cy="619845"/>
          </a:xfrm>
          <a:prstGeom prst="ellipse">
            <a:avLst/>
          </a:prstGeom>
          <a:noFill/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700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0,01%</a:t>
            </a:r>
            <a:endParaRPr lang="es-CO" sz="700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587750" y="142875"/>
            <a:ext cx="555625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sz="3600" b="1" i="1" u="none" dirty="0">
                <a:solidFill>
                  <a:schemeClr val="bg1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Graduados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899592" y="1023119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i="0" u="none" dirty="0" smtClean="0">
                <a:solidFill>
                  <a:srgbClr val="003366"/>
                </a:solidFill>
                <a:latin typeface="Book Antiqua" pitchFamily="18" charset="0"/>
              </a:rPr>
              <a:t>Porcentaje de graduados por nivel de formación </a:t>
            </a:r>
            <a:endParaRPr lang="es-CO" sz="2400" i="0" u="none" dirty="0">
              <a:solidFill>
                <a:srgbClr val="003366"/>
              </a:solidFill>
              <a:latin typeface="Book Antiqua" pitchFamily="18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4400" y="6574319"/>
            <a:ext cx="7326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1000" b="0" i="0" u="none" dirty="0" smtClean="0">
                <a:solidFill>
                  <a:srgbClr val="003366"/>
                </a:solidFill>
                <a:latin typeface="Book Antiqua" pitchFamily="18" charset="0"/>
              </a:rPr>
              <a:t>FUENTE:  Sistema Integrado de Información -SII- Dirección de Planeación y Desarrollo, </a:t>
            </a:r>
            <a:r>
              <a:rPr lang="es-ES" sz="1000" dirty="0" smtClean="0">
                <a:solidFill>
                  <a:srgbClr val="003366"/>
                </a:solidFill>
                <a:latin typeface="Book Antiqua" pitchFamily="18" charset="0"/>
              </a:rPr>
              <a:t>julio 24</a:t>
            </a:r>
            <a:r>
              <a:rPr lang="es-ES" sz="1000" b="0" i="0" u="none" dirty="0" smtClean="0">
                <a:solidFill>
                  <a:srgbClr val="003366"/>
                </a:solidFill>
                <a:latin typeface="Book Antiqua" pitchFamily="18" charset="0"/>
              </a:rPr>
              <a:t> de 2018</a:t>
            </a:r>
            <a:endParaRPr lang="es-ES" sz="1000" b="0" i="0" u="none" dirty="0">
              <a:solidFill>
                <a:srgbClr val="003366"/>
              </a:solidFill>
              <a:latin typeface="Book Antiqua" pitchFamily="18" charset="0"/>
            </a:endParaRPr>
          </a:p>
        </p:txBody>
      </p:sp>
      <p:sp>
        <p:nvSpPr>
          <p:cNvPr id="40" name="11 Rectángulo"/>
          <p:cNvSpPr>
            <a:spLocks noChangeArrowheads="1"/>
          </p:cNvSpPr>
          <p:nvPr/>
        </p:nvSpPr>
        <p:spPr bwMode="auto">
          <a:xfrm>
            <a:off x="323528" y="5301208"/>
            <a:ext cx="2952328" cy="83099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49263"/>
            <a:r>
              <a:rPr lang="es-CO" sz="2800" b="1" dirty="0" smtClean="0">
                <a:solidFill>
                  <a:srgbClr val="002060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74.681</a:t>
            </a:r>
          </a:p>
          <a:p>
            <a:pPr algn="ctr" defTabSz="449263"/>
            <a:r>
              <a:rPr lang="es-CO" sz="2000" dirty="0" smtClean="0">
                <a:solidFill>
                  <a:srgbClr val="002060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s-CO" sz="2000" b="0" i="0" u="none" dirty="0" smtClean="0">
                <a:solidFill>
                  <a:srgbClr val="002060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raduados 1996 - 2018</a:t>
            </a:r>
            <a:endParaRPr lang="es-CO" sz="2000" dirty="0" smtClean="0">
              <a:solidFill>
                <a:srgbClr val="002060"/>
              </a:solidFill>
              <a:latin typeface="Book Antiqu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46" name="45 Grupo"/>
          <p:cNvGrpSpPr/>
          <p:nvPr/>
        </p:nvGrpSpPr>
        <p:grpSpPr>
          <a:xfrm>
            <a:off x="683568" y="1628800"/>
            <a:ext cx="7848872" cy="4036030"/>
            <a:chOff x="683568" y="1628800"/>
            <a:chExt cx="7848872" cy="4036030"/>
          </a:xfrm>
        </p:grpSpPr>
        <p:grpSp>
          <p:nvGrpSpPr>
            <p:cNvPr id="39" name="38 Grupo"/>
            <p:cNvGrpSpPr/>
            <p:nvPr/>
          </p:nvGrpSpPr>
          <p:grpSpPr>
            <a:xfrm>
              <a:off x="683568" y="1628800"/>
              <a:ext cx="7848872" cy="4036030"/>
              <a:chOff x="971600" y="1910286"/>
              <a:chExt cx="7560840" cy="3757780"/>
            </a:xfrm>
          </p:grpSpPr>
          <p:sp>
            <p:nvSpPr>
              <p:cNvPr id="41" name="40 CuadroTexto"/>
              <p:cNvSpPr txBox="1"/>
              <p:nvPr/>
            </p:nvSpPr>
            <p:spPr>
              <a:xfrm>
                <a:off x="6838677" y="2708920"/>
                <a:ext cx="16937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600" b="0" i="0" u="none" dirty="0" smtClean="0">
                    <a:solidFill>
                      <a:srgbClr val="002060"/>
                    </a:solidFill>
                    <a:latin typeface="Book Antiqua" pitchFamily="18" charset="0"/>
                  </a:rPr>
                  <a:t>Tecnológico </a:t>
                </a:r>
                <a:endParaRPr lang="es-CO" sz="1600" b="0" i="0" u="none" dirty="0">
                  <a:solidFill>
                    <a:srgbClr val="002060"/>
                  </a:solidFill>
                  <a:latin typeface="Book Antiqua" pitchFamily="18" charset="0"/>
                </a:endParaRPr>
              </a:p>
            </p:txBody>
          </p:sp>
          <p:grpSp>
            <p:nvGrpSpPr>
              <p:cNvPr id="2" name="41 Grupo"/>
              <p:cNvGrpSpPr/>
              <p:nvPr/>
            </p:nvGrpSpPr>
            <p:grpSpPr>
              <a:xfrm>
                <a:off x="6156176" y="4149080"/>
                <a:ext cx="824819" cy="170201"/>
                <a:chOff x="5421692" y="3933056"/>
                <a:chExt cx="3110751" cy="720080"/>
              </a:xfrm>
            </p:grpSpPr>
            <p:cxnSp>
              <p:nvCxnSpPr>
                <p:cNvPr id="43" name="42 Conector recto"/>
                <p:cNvCxnSpPr>
                  <a:endCxn id="44" idx="2"/>
                </p:cNvCxnSpPr>
                <p:nvPr/>
              </p:nvCxnSpPr>
              <p:spPr bwMode="auto">
                <a:xfrm>
                  <a:off x="5421692" y="4293096"/>
                  <a:ext cx="2390673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4" name="43 Elipse"/>
                <p:cNvSpPr/>
                <p:nvPr/>
              </p:nvSpPr>
              <p:spPr bwMode="auto">
                <a:xfrm>
                  <a:off x="7812363" y="3933056"/>
                  <a:ext cx="720080" cy="720080"/>
                </a:xfrm>
                <a:prstGeom prst="ellipse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s-CO" sz="14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Book Antiqua" pitchFamily="18" charset="0"/>
                  </a:endParaRPr>
                </a:p>
              </p:txBody>
            </p:sp>
            <p:sp>
              <p:nvSpPr>
                <p:cNvPr id="45" name="44 Elipse"/>
                <p:cNvSpPr/>
                <p:nvPr/>
              </p:nvSpPr>
              <p:spPr bwMode="auto">
                <a:xfrm>
                  <a:off x="7982563" y="4093074"/>
                  <a:ext cx="392772" cy="400044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s-CO" sz="14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Book Antiqua" pitchFamily="18" charset="0"/>
                  </a:endParaRPr>
                </a:p>
              </p:txBody>
            </p:sp>
          </p:grpSp>
          <p:sp>
            <p:nvSpPr>
              <p:cNvPr id="51" name="50 CuadroTexto"/>
              <p:cNvSpPr txBox="1"/>
              <p:nvPr/>
            </p:nvSpPr>
            <p:spPr>
              <a:xfrm>
                <a:off x="4162413" y="5329512"/>
                <a:ext cx="25567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600" b="0" i="0" u="none" dirty="0" smtClean="0">
                    <a:solidFill>
                      <a:srgbClr val="002060"/>
                    </a:solidFill>
                    <a:latin typeface="Book Antiqua" pitchFamily="18" charset="0"/>
                  </a:rPr>
                  <a:t>Técnico Profesional </a:t>
                </a:r>
                <a:endParaRPr lang="es-CO" sz="1600" b="0" i="0" u="none" dirty="0">
                  <a:solidFill>
                    <a:srgbClr val="002060"/>
                  </a:solidFill>
                  <a:latin typeface="Book Antiqua" pitchFamily="18" charset="0"/>
                </a:endParaRPr>
              </a:p>
            </p:txBody>
          </p:sp>
          <p:grpSp>
            <p:nvGrpSpPr>
              <p:cNvPr id="3" name="62 Grupo"/>
              <p:cNvGrpSpPr/>
              <p:nvPr/>
            </p:nvGrpSpPr>
            <p:grpSpPr>
              <a:xfrm>
                <a:off x="2195737" y="1910286"/>
                <a:ext cx="5412623" cy="3462931"/>
                <a:chOff x="2195737" y="1910286"/>
                <a:chExt cx="5412623" cy="3462931"/>
              </a:xfrm>
            </p:grpSpPr>
            <p:grpSp>
              <p:nvGrpSpPr>
                <p:cNvPr id="4" name="61 Grupo"/>
                <p:cNvGrpSpPr/>
                <p:nvPr/>
              </p:nvGrpSpPr>
              <p:grpSpPr>
                <a:xfrm>
                  <a:off x="2699791" y="1910286"/>
                  <a:ext cx="4205378" cy="2985059"/>
                  <a:chOff x="2699791" y="1910286"/>
                  <a:chExt cx="4205378" cy="2985059"/>
                </a:xfrm>
              </p:grpSpPr>
              <p:sp>
                <p:nvSpPr>
                  <p:cNvPr id="5" name="4 Elipse"/>
                  <p:cNvSpPr/>
                  <p:nvPr/>
                </p:nvSpPr>
                <p:spPr bwMode="auto">
                  <a:xfrm>
                    <a:off x="2699791" y="1910286"/>
                    <a:ext cx="2566103" cy="2382810"/>
                  </a:xfrm>
                  <a:prstGeom prst="ellipse">
                    <a:avLst/>
                  </a:prstGeom>
                  <a:solidFill>
                    <a:srgbClr val="3399FF">
                      <a:alpha val="60784"/>
                    </a:srgb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s-CO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</a:rPr>
                      <a:t>57,9%</a:t>
                    </a:r>
                  </a:p>
                </p:txBody>
              </p:sp>
              <p:sp>
                <p:nvSpPr>
                  <p:cNvPr id="6" name="5 Elipse"/>
                  <p:cNvSpPr/>
                  <p:nvPr/>
                </p:nvSpPr>
                <p:spPr bwMode="auto">
                  <a:xfrm>
                    <a:off x="4925432" y="2044373"/>
                    <a:ext cx="1979737" cy="1810179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  <a:alpha val="60784"/>
                    </a:scheme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CO" sz="3500" b="1" dirty="0" smtClean="0">
                        <a:solidFill>
                          <a:schemeClr val="bg1"/>
                        </a:solidFill>
                        <a:latin typeface="Book Antiqua" pitchFamily="18" charset="0"/>
                      </a:rPr>
                      <a:t>16,2</a:t>
                    </a:r>
                    <a:r>
                      <a:rPr kumimoji="0" lang="es-CO" sz="3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</a:rPr>
                      <a:t>%</a:t>
                    </a:r>
                  </a:p>
                </p:txBody>
              </p:sp>
              <p:sp>
                <p:nvSpPr>
                  <p:cNvPr id="7" name="6 Elipse"/>
                  <p:cNvSpPr/>
                  <p:nvPr/>
                </p:nvSpPr>
                <p:spPr bwMode="auto">
                  <a:xfrm>
                    <a:off x="4578607" y="3720465"/>
                    <a:ext cx="1256806" cy="117488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  <a:alpha val="60784"/>
                    </a:scheme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CO" sz="2400" b="1" dirty="0" smtClean="0">
                        <a:solidFill>
                          <a:schemeClr val="bg1"/>
                        </a:solidFill>
                        <a:latin typeface="Book Antiqua" pitchFamily="18" charset="0"/>
                      </a:rPr>
                      <a:t>4,1</a:t>
                    </a:r>
                    <a:r>
                      <a:rPr kumimoji="0" lang="es-CO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</a:rPr>
                      <a:t>%</a:t>
                    </a:r>
                  </a:p>
                </p:txBody>
              </p:sp>
              <p:sp>
                <p:nvSpPr>
                  <p:cNvPr id="8" name="7 Elipse"/>
                  <p:cNvSpPr/>
                  <p:nvPr/>
                </p:nvSpPr>
                <p:spPr bwMode="auto">
                  <a:xfrm>
                    <a:off x="5619089" y="3586378"/>
                    <a:ext cx="1008112" cy="851004"/>
                  </a:xfrm>
                  <a:prstGeom prst="ellipse">
                    <a:avLst/>
                  </a:prstGeom>
                  <a:solidFill>
                    <a:schemeClr val="accent4">
                      <a:lumMod val="75000"/>
                      <a:alpha val="60784"/>
                    </a:schemeClr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s-CO" b="1" i="0" u="none" dirty="0" smtClean="0">
                        <a:solidFill>
                          <a:schemeClr val="bg1"/>
                        </a:solidFill>
                        <a:latin typeface="Book Antiqua" pitchFamily="18" charset="0"/>
                      </a:rPr>
                      <a:t>1,0</a:t>
                    </a:r>
                    <a:r>
                      <a:rPr kumimoji="0" lang="es-CO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</a:rPr>
                      <a:t>%</a:t>
                    </a:r>
                  </a:p>
                </p:txBody>
              </p:sp>
            </p:grpSp>
            <p:grpSp>
              <p:nvGrpSpPr>
                <p:cNvPr id="11" name="33 Grupo"/>
                <p:cNvGrpSpPr/>
                <p:nvPr/>
              </p:nvGrpSpPr>
              <p:grpSpPr>
                <a:xfrm>
                  <a:off x="6588224" y="2996952"/>
                  <a:ext cx="824819" cy="170201"/>
                  <a:chOff x="5421692" y="3933056"/>
                  <a:chExt cx="3110751" cy="720080"/>
                </a:xfrm>
              </p:grpSpPr>
              <p:cxnSp>
                <p:nvCxnSpPr>
                  <p:cNvPr id="12" name="11 Conector recto"/>
                  <p:cNvCxnSpPr>
                    <a:endCxn id="13" idx="2"/>
                  </p:cNvCxnSpPr>
                  <p:nvPr/>
                </p:nvCxnSpPr>
                <p:spPr bwMode="auto">
                  <a:xfrm>
                    <a:off x="5421692" y="4293096"/>
                    <a:ext cx="2390673" cy="0"/>
                  </a:xfrm>
                  <a:prstGeom prst="line">
                    <a:avLst/>
                  </a:prstGeom>
                  <a:ln w="19050">
                    <a:solidFill>
                      <a:srgbClr val="FFC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12 Elipse"/>
                  <p:cNvSpPr/>
                  <p:nvPr/>
                </p:nvSpPr>
                <p:spPr bwMode="auto">
                  <a:xfrm>
                    <a:off x="7812363" y="3933056"/>
                    <a:ext cx="720080" cy="72008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CO" sz="1400" b="1" i="0" u="none" strike="noStrike" cap="none" normalizeH="0" baseline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Book Antiqua" pitchFamily="18" charset="0"/>
                    </a:endParaRPr>
                  </a:p>
                </p:txBody>
              </p:sp>
              <p:sp>
                <p:nvSpPr>
                  <p:cNvPr id="16" name="15 Elipse"/>
                  <p:cNvSpPr/>
                  <p:nvPr/>
                </p:nvSpPr>
                <p:spPr bwMode="auto">
                  <a:xfrm>
                    <a:off x="7982563" y="4093074"/>
                    <a:ext cx="392772" cy="4000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CO" sz="1400" b="1" i="0" u="none" strike="noStrike" cap="none" normalizeH="0" baseline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Book Antiqua" pitchFamily="18" charset="0"/>
                    </a:endParaRPr>
                  </a:p>
                </p:txBody>
              </p:sp>
            </p:grpSp>
            <p:grpSp>
              <p:nvGrpSpPr>
                <p:cNvPr id="14" name="45 Grupo"/>
                <p:cNvGrpSpPr/>
                <p:nvPr/>
              </p:nvGrpSpPr>
              <p:grpSpPr>
                <a:xfrm rot="5400000">
                  <a:off x="4856759" y="4898618"/>
                  <a:ext cx="765905" cy="183293"/>
                  <a:chOff x="5669305" y="3195135"/>
                  <a:chExt cx="3110742" cy="720080"/>
                </a:xfrm>
              </p:grpSpPr>
              <p:cxnSp>
                <p:nvCxnSpPr>
                  <p:cNvPr id="47" name="46 Conector recto"/>
                  <p:cNvCxnSpPr/>
                  <p:nvPr/>
                </p:nvCxnSpPr>
                <p:spPr bwMode="auto">
                  <a:xfrm>
                    <a:off x="5669305" y="3555185"/>
                    <a:ext cx="2390658" cy="0"/>
                  </a:xfrm>
                  <a:prstGeom prst="line">
                    <a:avLst/>
                  </a:prstGeom>
                  <a:ln w="19050">
                    <a:solidFill>
                      <a:srgbClr val="FFC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47 Elipse"/>
                  <p:cNvSpPr/>
                  <p:nvPr/>
                </p:nvSpPr>
                <p:spPr bwMode="auto">
                  <a:xfrm>
                    <a:off x="8059971" y="3195135"/>
                    <a:ext cx="720076" cy="72008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CO" sz="1400" b="1" i="0" u="none" strike="noStrike" cap="none" normalizeH="0" baseline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Book Antiqua" pitchFamily="18" charset="0"/>
                    </a:endParaRPr>
                  </a:p>
                </p:txBody>
              </p:sp>
              <p:sp>
                <p:nvSpPr>
                  <p:cNvPr id="49" name="48 Elipse"/>
                  <p:cNvSpPr/>
                  <p:nvPr/>
                </p:nvSpPr>
                <p:spPr bwMode="auto">
                  <a:xfrm>
                    <a:off x="8230165" y="3355158"/>
                    <a:ext cx="392770" cy="40004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CO" sz="1400" b="1" i="0" u="none" strike="noStrike" cap="none" normalizeH="0" baseline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Book Antiqua" pitchFamily="18" charset="0"/>
                    </a:endParaRPr>
                  </a:p>
                </p:txBody>
              </p:sp>
            </p:grpSp>
            <p:sp>
              <p:nvSpPr>
                <p:cNvPr id="50" name="49 CuadroTexto"/>
                <p:cNvSpPr txBox="1"/>
                <p:nvPr/>
              </p:nvSpPr>
              <p:spPr>
                <a:xfrm>
                  <a:off x="6300192" y="3861048"/>
                  <a:ext cx="13081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CO" sz="1600" i="0" u="none" dirty="0" smtClean="0">
                      <a:solidFill>
                        <a:srgbClr val="002060"/>
                      </a:solidFill>
                      <a:latin typeface="Book Antiqua" pitchFamily="18" charset="0"/>
                    </a:rPr>
                    <a:t>Maestría </a:t>
                  </a:r>
                  <a:endParaRPr lang="es-CO" sz="1600" i="0" u="none" dirty="0">
                    <a:solidFill>
                      <a:srgbClr val="002060"/>
                    </a:solidFill>
                    <a:latin typeface="Book Antiqua" pitchFamily="18" charset="0"/>
                  </a:endParaRPr>
                </a:p>
              </p:txBody>
            </p:sp>
            <p:grpSp>
              <p:nvGrpSpPr>
                <p:cNvPr id="15" name="51 Grupo"/>
                <p:cNvGrpSpPr/>
                <p:nvPr/>
              </p:nvGrpSpPr>
              <p:grpSpPr>
                <a:xfrm rot="10800000">
                  <a:off x="2195737" y="2898759"/>
                  <a:ext cx="824819" cy="170201"/>
                  <a:chOff x="5421692" y="3933056"/>
                  <a:chExt cx="3110751" cy="720080"/>
                </a:xfrm>
              </p:grpSpPr>
              <p:cxnSp>
                <p:nvCxnSpPr>
                  <p:cNvPr id="53" name="52 Conector recto"/>
                  <p:cNvCxnSpPr>
                    <a:endCxn id="54" idx="2"/>
                  </p:cNvCxnSpPr>
                  <p:nvPr/>
                </p:nvCxnSpPr>
                <p:spPr bwMode="auto">
                  <a:xfrm>
                    <a:off x="5421692" y="4293096"/>
                    <a:ext cx="2390673" cy="0"/>
                  </a:xfrm>
                  <a:prstGeom prst="line">
                    <a:avLst/>
                  </a:prstGeom>
                  <a:ln w="19050">
                    <a:solidFill>
                      <a:srgbClr val="FFC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53 Elipse"/>
                  <p:cNvSpPr/>
                  <p:nvPr/>
                </p:nvSpPr>
                <p:spPr bwMode="auto">
                  <a:xfrm>
                    <a:off x="7812363" y="3933056"/>
                    <a:ext cx="720080" cy="72008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CO" sz="1400" b="1" i="0" u="none" strike="noStrike" cap="none" normalizeH="0" baseline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Book Antiqua" pitchFamily="18" charset="0"/>
                    </a:endParaRPr>
                  </a:p>
                </p:txBody>
              </p:sp>
              <p:sp>
                <p:nvSpPr>
                  <p:cNvPr id="55" name="54 Elipse"/>
                  <p:cNvSpPr/>
                  <p:nvPr/>
                </p:nvSpPr>
                <p:spPr bwMode="auto">
                  <a:xfrm>
                    <a:off x="7982563" y="4093074"/>
                    <a:ext cx="392772" cy="4000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CO" sz="1400" b="1" i="0" u="none" strike="noStrike" cap="none" normalizeH="0" baseline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Book Antiqua" pitchFamily="18" charset="0"/>
                    </a:endParaRPr>
                  </a:p>
                </p:txBody>
              </p:sp>
            </p:grpSp>
            <p:grpSp>
              <p:nvGrpSpPr>
                <p:cNvPr id="17" name="55 Grupo"/>
                <p:cNvGrpSpPr/>
                <p:nvPr/>
              </p:nvGrpSpPr>
              <p:grpSpPr>
                <a:xfrm rot="10800000">
                  <a:off x="2436854" y="4581128"/>
                  <a:ext cx="830077" cy="170201"/>
                  <a:chOff x="6393518" y="3933056"/>
                  <a:chExt cx="3130581" cy="720080"/>
                </a:xfrm>
              </p:grpSpPr>
              <p:cxnSp>
                <p:nvCxnSpPr>
                  <p:cNvPr id="57" name="56 Conector recto"/>
                  <p:cNvCxnSpPr/>
                  <p:nvPr/>
                </p:nvCxnSpPr>
                <p:spPr bwMode="auto">
                  <a:xfrm>
                    <a:off x="6393518" y="4293094"/>
                    <a:ext cx="2390674" cy="0"/>
                  </a:xfrm>
                  <a:prstGeom prst="line">
                    <a:avLst/>
                  </a:prstGeom>
                  <a:ln w="19050">
                    <a:solidFill>
                      <a:srgbClr val="FFC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57 Elipse"/>
                  <p:cNvSpPr/>
                  <p:nvPr/>
                </p:nvSpPr>
                <p:spPr bwMode="auto">
                  <a:xfrm>
                    <a:off x="8804019" y="3933056"/>
                    <a:ext cx="720080" cy="720080"/>
                  </a:xfrm>
                  <a:prstGeom prst="ellipse">
                    <a:avLst/>
                  </a:prstGeom>
                  <a:solidFill>
                    <a:srgbClr val="FFC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CO" sz="1400" b="1" i="0" u="none" strike="noStrike" cap="none" normalizeH="0" baseline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Book Antiqua" pitchFamily="18" charset="0"/>
                    </a:endParaRPr>
                  </a:p>
                </p:txBody>
              </p:sp>
              <p:sp>
                <p:nvSpPr>
                  <p:cNvPr id="59" name="58 Elipse"/>
                  <p:cNvSpPr/>
                  <p:nvPr/>
                </p:nvSpPr>
                <p:spPr bwMode="auto">
                  <a:xfrm>
                    <a:off x="8954390" y="4093076"/>
                    <a:ext cx="392772" cy="40004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s-CO" sz="1400" b="1" i="0" u="none" strike="noStrike" cap="none" normalizeH="0" baseline="0" dirty="0" smtClean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Book Antiqua" pitchFamily="18" charset="0"/>
                    </a:endParaRPr>
                  </a:p>
                </p:txBody>
              </p:sp>
            </p:grpSp>
          </p:grpSp>
          <p:sp>
            <p:nvSpPr>
              <p:cNvPr id="60" name="59 CuadroTexto"/>
              <p:cNvSpPr txBox="1"/>
              <p:nvPr/>
            </p:nvSpPr>
            <p:spPr>
              <a:xfrm>
                <a:off x="1562659" y="4242574"/>
                <a:ext cx="17131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600" b="0" i="0" u="none" dirty="0" smtClean="0">
                    <a:solidFill>
                      <a:srgbClr val="002060"/>
                    </a:solidFill>
                    <a:latin typeface="Book Antiqua" pitchFamily="18" charset="0"/>
                  </a:rPr>
                  <a:t>Especialización </a:t>
                </a:r>
                <a:endParaRPr lang="es-CO" sz="1600" b="0" i="0" u="none" dirty="0">
                  <a:solidFill>
                    <a:srgbClr val="002060"/>
                  </a:solidFill>
                  <a:latin typeface="Book Antiqua" pitchFamily="18" charset="0"/>
                </a:endParaRPr>
              </a:p>
            </p:txBody>
          </p:sp>
          <p:sp>
            <p:nvSpPr>
              <p:cNvPr id="61" name="60 CuadroTexto"/>
              <p:cNvSpPr txBox="1"/>
              <p:nvPr/>
            </p:nvSpPr>
            <p:spPr>
              <a:xfrm>
                <a:off x="971600" y="2340169"/>
                <a:ext cx="22727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600" b="0" i="0" u="none" dirty="0" smtClean="0">
                    <a:solidFill>
                      <a:srgbClr val="002060"/>
                    </a:solidFill>
                    <a:latin typeface="Book Antiqua" pitchFamily="18" charset="0"/>
                  </a:rPr>
                  <a:t>Profesional Universitario</a:t>
                </a:r>
                <a:endParaRPr lang="es-CO" sz="1600" b="0" i="0" u="none" dirty="0">
                  <a:solidFill>
                    <a:srgbClr val="002060"/>
                  </a:solidFill>
                  <a:latin typeface="Book Antiqua" pitchFamily="18" charset="0"/>
                </a:endParaRPr>
              </a:p>
            </p:txBody>
          </p:sp>
        </p:grpSp>
        <p:sp>
          <p:nvSpPr>
            <p:cNvPr id="42" name="41 Elipse"/>
            <p:cNvSpPr/>
            <p:nvPr/>
          </p:nvSpPr>
          <p:spPr bwMode="auto">
            <a:xfrm>
              <a:off x="2627784" y="3573016"/>
              <a:ext cx="2160240" cy="2016224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6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sz="39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18" charset="0"/>
                </a:rPr>
                <a:t>20,8%</a:t>
              </a:r>
            </a:p>
          </p:txBody>
        </p:sp>
      </p:grpSp>
      <p:pic>
        <p:nvPicPr>
          <p:cNvPr id="33794" name="Picture 2" descr="http://www.nodus.mx/images/IconoCurso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81128"/>
            <a:ext cx="1485900" cy="847725"/>
          </a:xfrm>
          <a:prstGeom prst="rect">
            <a:avLst/>
          </a:prstGeom>
          <a:noFill/>
        </p:spPr>
      </p:pic>
      <p:sp>
        <p:nvSpPr>
          <p:cNvPr id="52" name="11 Rectángulo"/>
          <p:cNvSpPr>
            <a:spLocks noChangeArrowheads="1"/>
          </p:cNvSpPr>
          <p:nvPr/>
        </p:nvSpPr>
        <p:spPr bwMode="auto">
          <a:xfrm>
            <a:off x="44400" y="6211901"/>
            <a:ext cx="55446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449263"/>
            <a:r>
              <a:rPr lang="es-CO" sz="1400" b="0" i="0" u="none" dirty="0" smtClean="0">
                <a:solidFill>
                  <a:srgbClr val="003366"/>
                </a:solidFill>
                <a:latin typeface="Book Antiqua" pitchFamily="18" charset="0"/>
                <a:ea typeface="Arial Unicode MS" pitchFamily="34" charset="-128"/>
                <a:cs typeface="Arial Unicode MS" pitchFamily="34" charset="-128"/>
              </a:rPr>
              <a:t>No incluye estudiantes en articulación y programas en convenio</a:t>
            </a:r>
            <a:endParaRPr lang="es-CO" sz="1400" dirty="0" smtClean="0">
              <a:solidFill>
                <a:srgbClr val="003366"/>
              </a:solidFill>
              <a:latin typeface="Book Antiqu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alizar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F6CAF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Summer">
    <a:majorFont>
      <a:latin typeface="Century Gothic"/>
      <a:ea typeface=""/>
      <a:cs typeface=""/>
      <a:font script="Jpan" typeface="ヒラギノ丸ゴ Pro W4"/>
      <a:font script="Hans" typeface="宋体"/>
      <a:font script="Hant" typeface="新細明體"/>
    </a:majorFont>
    <a:minorFont>
      <a:latin typeface="Century Gothic"/>
      <a:ea typeface=""/>
      <a:cs typeface=""/>
      <a:font script="Jpan" typeface="ヒラギノ丸ゴ Pro W4"/>
      <a:font script="Hans" typeface="宋体"/>
      <a:font script="Hant" typeface="新細明體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7302</TotalTime>
  <Words>1138</Words>
  <Application>Microsoft Macintosh PowerPoint</Application>
  <PresentationFormat>Presentación en pantalla (4:3)</PresentationFormat>
  <Paragraphs>310</Paragraphs>
  <Slides>35</Slides>
  <Notes>13</Notes>
  <HiddenSlides>1</HiddenSlides>
  <MMClips>0</MMClips>
  <ScaleCrop>false</ScaleCrop>
  <HeadingPairs>
    <vt:vector size="8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52" baseType="lpstr">
      <vt:lpstr>Agency FB</vt:lpstr>
      <vt:lpstr>Arabic Typesetting</vt:lpstr>
      <vt:lpstr>Arial Unicode MS</vt:lpstr>
      <vt:lpstr>Book Antiqua</vt:lpstr>
      <vt:lpstr>Lucida Sans Unicode</vt:lpstr>
      <vt:lpstr>MS PGothic</vt:lpstr>
      <vt:lpstr>ＭＳ Ｐゴシック</vt:lpstr>
      <vt:lpstr>Tahoma</vt:lpstr>
      <vt:lpstr>Trebuchet MS</vt:lpstr>
      <vt:lpstr>Arial</vt:lpstr>
      <vt:lpstr>Calibri</vt:lpstr>
      <vt:lpstr>Century Gothic</vt:lpstr>
      <vt:lpstr>Futura Book</vt:lpstr>
      <vt:lpstr>Futura MdCn BT Italic</vt:lpstr>
      <vt:lpstr>Times New Roman</vt:lpstr>
      <vt:lpstr>1_Tema de Office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amosquera</dc:creator>
  <cp:lastModifiedBy>Marelen Castillo Torres</cp:lastModifiedBy>
  <cp:revision>559</cp:revision>
  <cp:lastPrinted>2017-02-17T19:23:31Z</cp:lastPrinted>
  <dcterms:created xsi:type="dcterms:W3CDTF">2014-09-08T19:18:05Z</dcterms:created>
  <dcterms:modified xsi:type="dcterms:W3CDTF">2018-09-19T14:02:39Z</dcterms:modified>
</cp:coreProperties>
</file>